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6"/>
  </p:notes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320" r:id="rId9"/>
    <p:sldId id="263" r:id="rId10"/>
    <p:sldId id="264" r:id="rId11"/>
    <p:sldId id="265" r:id="rId12"/>
    <p:sldId id="266" r:id="rId13"/>
    <p:sldId id="267" r:id="rId14"/>
    <p:sldId id="315" r:id="rId15"/>
    <p:sldId id="268" r:id="rId16"/>
    <p:sldId id="270" r:id="rId17"/>
    <p:sldId id="271" r:id="rId18"/>
    <p:sldId id="269" r:id="rId19"/>
    <p:sldId id="272" r:id="rId20"/>
    <p:sldId id="273" r:id="rId21"/>
    <p:sldId id="274" r:id="rId22"/>
    <p:sldId id="317" r:id="rId23"/>
    <p:sldId id="316" r:id="rId24"/>
    <p:sldId id="327" r:id="rId25"/>
    <p:sldId id="318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24" r:id="rId52"/>
    <p:sldId id="325" r:id="rId53"/>
    <p:sldId id="326" r:id="rId54"/>
    <p:sldId id="300" r:id="rId55"/>
    <p:sldId id="301" r:id="rId56"/>
    <p:sldId id="302" r:id="rId57"/>
    <p:sldId id="304" r:id="rId58"/>
    <p:sldId id="328" r:id="rId59"/>
    <p:sldId id="305" r:id="rId60"/>
    <p:sldId id="329" r:id="rId61"/>
    <p:sldId id="306" r:id="rId62"/>
    <p:sldId id="307" r:id="rId63"/>
    <p:sldId id="308" r:id="rId64"/>
    <p:sldId id="309" r:id="rId65"/>
    <p:sldId id="321" r:id="rId66"/>
    <p:sldId id="322" r:id="rId67"/>
    <p:sldId id="323" r:id="rId68"/>
    <p:sldId id="310" r:id="rId69"/>
    <p:sldId id="311" r:id="rId70"/>
    <p:sldId id="319" r:id="rId71"/>
    <p:sldId id="312" r:id="rId72"/>
    <p:sldId id="313" r:id="rId73"/>
    <p:sldId id="314" r:id="rId74"/>
    <p:sldId id="303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9775" autoAdjust="0"/>
  </p:normalViewPr>
  <p:slideViewPr>
    <p:cSldViewPr>
      <p:cViewPr varScale="1">
        <p:scale>
          <a:sx n="86" d="100"/>
          <a:sy n="86" d="100"/>
        </p:scale>
        <p:origin x="-9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B4B86-F2BC-41E3-95C2-9C469A89BDC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C8CC0-5BF4-4A0F-8A4D-C4E29A66C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46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C8CC0-5BF4-4A0F-8A4D-C4E29A66CC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420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C8CC0-5BF4-4A0F-8A4D-C4E29A66CC8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EB9AEF-2ACF-4504-913E-7F1BB67E0EA7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d&#246;m&#246;si@nye.hu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u.wikipedia.org/wiki/Turing-g%C3%A9p" TargetMode="External"/><Relationship Id="rId2" Type="http://schemas.openxmlformats.org/officeDocument/2006/relationships/hyperlink" Target="https://hu.wikipedia.org/wiki/Algoritmu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1208904"/>
              </p:ext>
            </p:extLst>
          </p:nvPr>
        </p:nvGraphicFramePr>
        <p:xfrm>
          <a:off x="1300163" y="769938"/>
          <a:ext cx="6746875" cy="437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Dokumentum" r:id="rId5" imgW="6756717" imgH="4363615" progId="Word.Document.12">
                  <p:embed/>
                </p:oleObj>
              </mc:Choice>
              <mc:Fallback>
                <p:oleObj name="Dokumentum" r:id="rId5" imgW="6756717" imgH="4363615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163" y="769938"/>
                        <a:ext cx="6746875" cy="4373562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  <a:ln>
                        <a:solidFill>
                          <a:srgbClr val="92D05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Előadásaim főiskola\Számtud Falucskai\ea_03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34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Előadásaim főiskola\Számtud Falucskai\ea_03-page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0738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3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Előadásaim főiskola\Számtud Falucskai\ea_03-page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52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Előadásaim főiskola\Számtud Falucskai\ea_03-page-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20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152400"/>
            <a:ext cx="92202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Tétel</a:t>
            </a:r>
            <a:r>
              <a:rPr lang="en-US" b="1" dirty="0"/>
              <a:t> </a:t>
            </a:r>
            <a:r>
              <a:rPr lang="en-US" b="1" dirty="0" smtClean="0"/>
              <a:t>(</a:t>
            </a:r>
            <a:r>
              <a:rPr lang="en-US" dirty="0" smtClean="0"/>
              <a:t>Turing </a:t>
            </a:r>
            <a:r>
              <a:rPr lang="en-US" dirty="0" err="1" smtClean="0"/>
              <a:t>tétel</a:t>
            </a:r>
            <a:r>
              <a:rPr lang="en-US" dirty="0" smtClean="0"/>
              <a:t>: </a:t>
            </a:r>
            <a:r>
              <a:rPr lang="en-US" dirty="0" err="1" smtClean="0"/>
              <a:t>másik</a:t>
            </a:r>
            <a:r>
              <a:rPr lang="en-US" dirty="0" smtClean="0"/>
              <a:t> </a:t>
            </a:r>
            <a:r>
              <a:rPr lang="en-US" dirty="0" err="1" smtClean="0"/>
              <a:t>bizonyítás</a:t>
            </a:r>
            <a:r>
              <a:rPr lang="en-US" dirty="0" smtClean="0"/>
              <a:t>, </a:t>
            </a:r>
            <a:r>
              <a:rPr lang="en-US" dirty="0" err="1" smtClean="0"/>
              <a:t>Minsky</a:t>
            </a:r>
            <a:r>
              <a:rPr lang="en-US" dirty="0" smtClean="0"/>
              <a:t> 1961</a:t>
            </a:r>
            <a:r>
              <a:rPr lang="en-US" b="1" dirty="0" smtClean="0"/>
              <a:t>) </a:t>
            </a:r>
            <a:r>
              <a:rPr lang="en-US" i="1" dirty="0"/>
              <a:t>A Turing-</a:t>
            </a:r>
            <a:r>
              <a:rPr lang="en-US" i="1" dirty="0" err="1"/>
              <a:t>gépek</a:t>
            </a:r>
            <a:r>
              <a:rPr lang="en-US" i="1" dirty="0"/>
              <a:t> </a:t>
            </a:r>
            <a:r>
              <a:rPr lang="en-US" i="1" dirty="0" err="1"/>
              <a:t>megállási</a:t>
            </a:r>
            <a:r>
              <a:rPr lang="en-US" i="1" dirty="0"/>
              <a:t> </a:t>
            </a:r>
            <a:r>
              <a:rPr lang="en-US" i="1" dirty="0" err="1" smtClean="0"/>
              <a:t>problémája</a:t>
            </a:r>
            <a:r>
              <a:rPr lang="en-US" i="1" dirty="0"/>
              <a:t> </a:t>
            </a:r>
            <a:endParaRPr lang="en-US" i="1" dirty="0" smtClean="0"/>
          </a:p>
          <a:p>
            <a:r>
              <a:rPr lang="en-US" i="1" dirty="0" smtClean="0"/>
              <a:t>(</a:t>
            </a:r>
            <a:r>
              <a:rPr lang="en-US" i="1" dirty="0" err="1" smtClean="0"/>
              <a:t>algoritmikusan</a:t>
            </a:r>
            <a:r>
              <a:rPr lang="en-US" i="1" dirty="0" smtClean="0"/>
              <a:t>)  </a:t>
            </a:r>
            <a:r>
              <a:rPr lang="en-US" i="1" dirty="0" err="1" smtClean="0"/>
              <a:t>eldönthetetlen</a:t>
            </a:r>
            <a:r>
              <a:rPr lang="en-US" i="1" dirty="0" smtClean="0"/>
              <a:t> (</a:t>
            </a:r>
            <a:r>
              <a:rPr lang="en-US" i="1" dirty="0" err="1" smtClean="0"/>
              <a:t>azaz</a:t>
            </a:r>
            <a:r>
              <a:rPr lang="en-US" i="1" dirty="0" smtClean="0"/>
              <a:t> </a:t>
            </a:r>
            <a:r>
              <a:rPr lang="en-US" i="1" dirty="0" err="1" smtClean="0"/>
              <a:t>megoldhatatlan</a:t>
            </a:r>
            <a:r>
              <a:rPr lang="en-US" i="1" dirty="0" smtClean="0"/>
              <a:t>).</a:t>
            </a:r>
            <a:endParaRPr lang="en-US" dirty="0"/>
          </a:p>
          <a:p>
            <a:r>
              <a:rPr lang="en-US" i="1" dirty="0" err="1"/>
              <a:t>Bizonyítás</a:t>
            </a:r>
            <a:r>
              <a:rPr lang="en-US" i="1" dirty="0"/>
              <a:t>: </a:t>
            </a:r>
            <a:r>
              <a:rPr lang="en-US" dirty="0" err="1"/>
              <a:t>Először</a:t>
            </a:r>
            <a:r>
              <a:rPr lang="en-US" dirty="0"/>
              <a:t> </a:t>
            </a:r>
            <a:r>
              <a:rPr lang="en-US" dirty="0" err="1"/>
              <a:t>eltekintünk</a:t>
            </a:r>
            <a:r>
              <a:rPr lang="en-US" dirty="0"/>
              <a:t> a </a:t>
            </a:r>
            <a:r>
              <a:rPr lang="en-US" dirty="0" err="1" smtClean="0"/>
              <a:t>bekódolás</a:t>
            </a:r>
            <a:r>
              <a:rPr lang="en-US" dirty="0" smtClean="0"/>
              <a:t> </a:t>
            </a:r>
            <a:r>
              <a:rPr lang="en-US" dirty="0" err="1" smtClean="0"/>
              <a:t>kérdésének</a:t>
            </a:r>
            <a:r>
              <a:rPr lang="en-US" dirty="0" smtClean="0"/>
              <a:t> </a:t>
            </a:r>
            <a:r>
              <a:rPr lang="en-US" dirty="0" err="1"/>
              <a:t>vizsgálatától</a:t>
            </a:r>
            <a:r>
              <a:rPr lang="en-US" dirty="0"/>
              <a:t>, s </a:t>
            </a:r>
            <a:r>
              <a:rPr lang="en-US" dirty="0" err="1"/>
              <a:t>feltesszük</a:t>
            </a:r>
            <a:r>
              <a:rPr lang="en-US" dirty="0"/>
              <a:t>,</a:t>
            </a:r>
          </a:p>
          <a:p>
            <a:r>
              <a:rPr lang="en-US" dirty="0" err="1"/>
              <a:t>hogy</a:t>
            </a:r>
            <a:r>
              <a:rPr lang="en-US" dirty="0"/>
              <a:t> </a:t>
            </a:r>
            <a:r>
              <a:rPr lang="en-US" dirty="0" err="1"/>
              <a:t>létezik</a:t>
            </a:r>
            <a:r>
              <a:rPr lang="en-US" dirty="0"/>
              <a:t> </a:t>
            </a:r>
            <a:r>
              <a:rPr lang="en-US" dirty="0" err="1"/>
              <a:t>olyan</a:t>
            </a:r>
            <a:r>
              <a:rPr lang="en-US" dirty="0"/>
              <a:t> </a:t>
            </a:r>
            <a:r>
              <a:rPr lang="en-US" dirty="0" err="1"/>
              <a:t>általános</a:t>
            </a:r>
            <a:r>
              <a:rPr lang="en-US" dirty="0"/>
              <a:t> </a:t>
            </a:r>
            <a:r>
              <a:rPr lang="en-US" dirty="0" err="1"/>
              <a:t>kódolási</a:t>
            </a:r>
            <a:r>
              <a:rPr lang="en-US" dirty="0"/>
              <a:t> </a:t>
            </a:r>
            <a:r>
              <a:rPr lang="en-US" dirty="0" err="1"/>
              <a:t>algoritmus</a:t>
            </a:r>
            <a:r>
              <a:rPr lang="en-US" dirty="0"/>
              <a:t>, </a:t>
            </a:r>
            <a:r>
              <a:rPr lang="en-US" dirty="0" err="1"/>
              <a:t>mely</a:t>
            </a:r>
            <a:r>
              <a:rPr lang="en-US" dirty="0"/>
              <a:t> </a:t>
            </a:r>
            <a:r>
              <a:rPr lang="en-US" dirty="0" err="1"/>
              <a:t>tetszőleges</a:t>
            </a:r>
            <a:r>
              <a:rPr lang="en-US" dirty="0"/>
              <a:t> </a:t>
            </a:r>
            <a:r>
              <a:rPr lang="en-US" i="1" dirty="0"/>
              <a:t>M </a:t>
            </a:r>
            <a:r>
              <a:rPr lang="en-US" dirty="0"/>
              <a:t>Turing-</a:t>
            </a:r>
            <a:r>
              <a:rPr lang="en-US" dirty="0" err="1"/>
              <a:t>gép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annak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i="1" dirty="0" smtClean="0"/>
              <a:t>w </a:t>
            </a:r>
            <a:r>
              <a:rPr lang="en-US" dirty="0" err="1"/>
              <a:t>startszava</a:t>
            </a:r>
            <a:r>
              <a:rPr lang="en-US" dirty="0"/>
              <a:t> </a:t>
            </a:r>
            <a:r>
              <a:rPr lang="en-US" dirty="0" err="1"/>
              <a:t>esetén</a:t>
            </a:r>
            <a:r>
              <a:rPr lang="en-US" dirty="0"/>
              <a:t> </a:t>
            </a:r>
            <a:r>
              <a:rPr lang="en-US" dirty="0" err="1"/>
              <a:t>megad</a:t>
            </a:r>
            <a:r>
              <a:rPr lang="en-US" dirty="0"/>
              <a:t> a </a:t>
            </a:r>
            <a:r>
              <a:rPr lang="en-US" dirty="0" err="1"/>
              <a:t>gép</a:t>
            </a:r>
            <a:r>
              <a:rPr lang="en-US" dirty="0"/>
              <a:t> </a:t>
            </a:r>
            <a:r>
              <a:rPr lang="en-US" dirty="0" err="1"/>
              <a:t>egy</a:t>
            </a:r>
            <a:r>
              <a:rPr lang="en-US" dirty="0"/>
              <a:t> </a:t>
            </a:r>
            <a:r>
              <a:rPr lang="en-US" i="1" dirty="0"/>
              <a:t>	L</a:t>
            </a:r>
            <a:r>
              <a:rPr lang="en-US" dirty="0"/>
              <a:t>(</a:t>
            </a:r>
            <a:r>
              <a:rPr lang="en-US" i="1" dirty="0"/>
              <a:t>M</a:t>
            </a:r>
            <a:r>
              <a:rPr lang="en-US" dirty="0"/>
              <a:t>) </a:t>
            </a:r>
            <a:r>
              <a:rPr lang="en-US" dirty="0" err="1"/>
              <a:t>leírását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a </a:t>
            </a:r>
            <a:r>
              <a:rPr lang="en-US" i="1" dirty="0"/>
              <a:t>w </a:t>
            </a:r>
            <a:r>
              <a:rPr lang="en-US" dirty="0" err="1"/>
              <a:t>által</a:t>
            </a:r>
            <a:r>
              <a:rPr lang="en-US" dirty="0"/>
              <a:t> </a:t>
            </a:r>
            <a:r>
              <a:rPr lang="en-US" dirty="0" err="1"/>
              <a:t>meghatározott</a:t>
            </a:r>
            <a:r>
              <a:rPr lang="en-US" dirty="0"/>
              <a:t> </a:t>
            </a:r>
            <a:r>
              <a:rPr lang="en-US" dirty="0" err="1"/>
              <a:t>alkalmas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i="1" dirty="0" smtClean="0"/>
              <a:t>c</a:t>
            </a:r>
            <a:r>
              <a:rPr lang="en-US" dirty="0" smtClean="0"/>
              <a:t>(</a:t>
            </a:r>
            <a:r>
              <a:rPr lang="en-US" i="1" dirty="0" smtClean="0"/>
              <a:t>L </a:t>
            </a:r>
            <a:r>
              <a:rPr lang="en-US" dirty="0"/>
              <a:t>(</a:t>
            </a:r>
            <a:r>
              <a:rPr lang="en-US" i="1" dirty="0"/>
              <a:t>M</a:t>
            </a:r>
            <a:r>
              <a:rPr lang="en-US" dirty="0"/>
              <a:t>)</a:t>
            </a:r>
            <a:r>
              <a:rPr lang="en-US" i="1" dirty="0"/>
              <a:t>, w</a:t>
            </a:r>
            <a:r>
              <a:rPr lang="en-US" dirty="0"/>
              <a:t>) </a:t>
            </a:r>
            <a:r>
              <a:rPr lang="en-US" dirty="0" err="1"/>
              <a:t>kódolt</a:t>
            </a:r>
            <a:r>
              <a:rPr lang="en-US" dirty="0"/>
              <a:t> </a:t>
            </a:r>
            <a:r>
              <a:rPr lang="en-US" dirty="0" err="1"/>
              <a:t>alakot</a:t>
            </a:r>
            <a:r>
              <a:rPr lang="en-US" dirty="0"/>
              <a:t> mint </a:t>
            </a:r>
            <a:r>
              <a:rPr lang="en-US" dirty="0" err="1"/>
              <a:t>egy</a:t>
            </a:r>
            <a:r>
              <a:rPr lang="en-US" dirty="0"/>
              <a:t> </a:t>
            </a:r>
            <a:r>
              <a:rPr lang="en-US" dirty="0" err="1"/>
              <a:t>rögzített</a:t>
            </a:r>
            <a:r>
              <a:rPr lang="en-US" dirty="0"/>
              <a:t> </a:t>
            </a:r>
            <a:r>
              <a:rPr lang="en-US" dirty="0" err="1"/>
              <a:t>ábécé</a:t>
            </a:r>
            <a:r>
              <a:rPr lang="en-US" dirty="0"/>
              <a:t> </a:t>
            </a:r>
            <a:r>
              <a:rPr lang="en-US" dirty="0" err="1"/>
              <a:t>feletti</a:t>
            </a:r>
            <a:r>
              <a:rPr lang="en-US" dirty="0"/>
              <a:t> </a:t>
            </a:r>
            <a:r>
              <a:rPr lang="en-US" dirty="0" err="1"/>
              <a:t>szót</a:t>
            </a:r>
            <a:r>
              <a:rPr lang="en-US" dirty="0"/>
              <a:t>. A </a:t>
            </a:r>
            <a:r>
              <a:rPr lang="en-US" dirty="0" err="1"/>
              <a:t>bizonyítás</a:t>
            </a:r>
            <a:r>
              <a:rPr lang="en-US" dirty="0"/>
              <a:t> </a:t>
            </a:r>
            <a:r>
              <a:rPr lang="en-US" dirty="0" err="1" smtClean="0"/>
              <a:t>Indirekt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 smtClean="0"/>
              <a:t>Tegyük</a:t>
            </a:r>
            <a:r>
              <a:rPr lang="en-US" dirty="0" smtClean="0"/>
              <a:t> </a:t>
            </a:r>
            <a:r>
              <a:rPr lang="en-US" dirty="0" err="1"/>
              <a:t>fel</a:t>
            </a:r>
            <a:r>
              <a:rPr lang="en-US" dirty="0"/>
              <a:t>, </a:t>
            </a:r>
            <a:r>
              <a:rPr lang="en-US" dirty="0" err="1"/>
              <a:t>hogy</a:t>
            </a:r>
            <a:r>
              <a:rPr lang="en-US" dirty="0"/>
              <a:t> </a:t>
            </a:r>
            <a:r>
              <a:rPr lang="en-US" dirty="0" err="1"/>
              <a:t>létezik</a:t>
            </a:r>
            <a:r>
              <a:rPr lang="en-US" dirty="0"/>
              <a:t> </a:t>
            </a:r>
            <a:r>
              <a:rPr lang="en-US" dirty="0" err="1"/>
              <a:t>olyan</a:t>
            </a:r>
            <a:r>
              <a:rPr lang="en-US" dirty="0"/>
              <a:t> </a:t>
            </a:r>
            <a:r>
              <a:rPr lang="en-US" i="1" dirty="0"/>
              <a:t>A </a:t>
            </a:r>
            <a:r>
              <a:rPr lang="en-US" dirty="0"/>
              <a:t>Turing-</a:t>
            </a:r>
            <a:r>
              <a:rPr lang="en-US" dirty="0" err="1"/>
              <a:t>gép</a:t>
            </a:r>
            <a:r>
              <a:rPr lang="en-US" dirty="0"/>
              <a:t>, </a:t>
            </a:r>
            <a:r>
              <a:rPr lang="en-US" dirty="0" err="1"/>
              <a:t>mely</a:t>
            </a:r>
            <a:r>
              <a:rPr lang="en-US" dirty="0"/>
              <a:t> a </a:t>
            </a:r>
            <a:r>
              <a:rPr lang="en-US" i="1" dirty="0" smtClean="0"/>
              <a:t>c</a:t>
            </a:r>
            <a:r>
              <a:rPr lang="en-US" dirty="0" smtClean="0"/>
              <a:t>(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M</a:t>
            </a:r>
            <a:r>
              <a:rPr lang="en-US" dirty="0"/>
              <a:t>)</a:t>
            </a:r>
            <a:r>
              <a:rPr lang="en-US" i="1" dirty="0"/>
              <a:t>, w</a:t>
            </a:r>
            <a:r>
              <a:rPr lang="en-US" dirty="0"/>
              <a:t>) </a:t>
            </a:r>
            <a:r>
              <a:rPr lang="en-US" dirty="0" err="1"/>
              <a:t>szót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startszóként</a:t>
            </a:r>
            <a:r>
              <a:rPr lang="en-US" dirty="0" smtClean="0"/>
              <a:t> </a:t>
            </a:r>
            <a:r>
              <a:rPr lang="en-US" dirty="0" err="1"/>
              <a:t>megkapva</a:t>
            </a:r>
            <a:endParaRPr lang="en-US" dirty="0"/>
          </a:p>
          <a:p>
            <a:r>
              <a:rPr lang="en-US" dirty="0"/>
              <a:t> </a:t>
            </a:r>
          </a:p>
          <a:p>
            <a:pPr marL="342900" indent="-342900">
              <a:buAutoNum type="alphaLcParenBoth"/>
            </a:pPr>
            <a:r>
              <a:rPr lang="en-US" dirty="0" err="1" smtClean="0"/>
              <a:t>megáll</a:t>
            </a:r>
            <a:r>
              <a:rPr lang="en-US" dirty="0" smtClean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ekkor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”IGEN” </a:t>
            </a:r>
            <a:r>
              <a:rPr lang="en-US" dirty="0" err="1"/>
              <a:t>válasz</a:t>
            </a:r>
            <a:r>
              <a:rPr lang="en-US" dirty="0"/>
              <a:t> </a:t>
            </a:r>
            <a:r>
              <a:rPr lang="en-US" dirty="0" err="1"/>
              <a:t>kódolt</a:t>
            </a:r>
            <a:r>
              <a:rPr lang="en-US" dirty="0"/>
              <a:t> </a:t>
            </a:r>
            <a:r>
              <a:rPr lang="en-US" dirty="0" err="1"/>
              <a:t>alakja</a:t>
            </a:r>
            <a:r>
              <a:rPr lang="en-US" dirty="0"/>
              <a:t> </a:t>
            </a:r>
            <a:r>
              <a:rPr lang="en-US" dirty="0" err="1"/>
              <a:t>olvasható</a:t>
            </a:r>
            <a:r>
              <a:rPr lang="en-US" dirty="0"/>
              <a:t> a </a:t>
            </a:r>
            <a:r>
              <a:rPr lang="en-US" dirty="0" err="1"/>
              <a:t>szalagján</a:t>
            </a:r>
            <a:r>
              <a:rPr lang="en-US" dirty="0"/>
              <a:t>, ha </a:t>
            </a:r>
            <a:r>
              <a:rPr lang="en-US" i="1" dirty="0"/>
              <a:t>M </a:t>
            </a:r>
            <a:r>
              <a:rPr lang="en-US" dirty="0" err="1"/>
              <a:t>megáll</a:t>
            </a:r>
            <a:r>
              <a:rPr lang="en-US" dirty="0"/>
              <a:t> a </a:t>
            </a:r>
            <a:r>
              <a:rPr lang="en-US" i="1" dirty="0"/>
              <a:t>w </a:t>
            </a:r>
            <a:endParaRPr lang="en-US" i="1" dirty="0" smtClean="0"/>
          </a:p>
          <a:p>
            <a:pPr marL="342900" indent="-342900">
              <a:buAutoNum type="alphaLcParenBoth"/>
            </a:pPr>
            <a:r>
              <a:rPr lang="en-US" dirty="0" err="1" smtClean="0"/>
              <a:t>inputra</a:t>
            </a:r>
            <a:r>
              <a:rPr lang="en-US" dirty="0"/>
              <a:t>,</a:t>
            </a:r>
          </a:p>
          <a:p>
            <a:r>
              <a:rPr lang="en-US" dirty="0"/>
              <a:t>(b) </a:t>
            </a:r>
            <a:r>
              <a:rPr lang="en-US" dirty="0" err="1"/>
              <a:t>megáll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ekkor</a:t>
            </a:r>
            <a:r>
              <a:rPr lang="en-US" dirty="0"/>
              <a:t> a ”NEM” </a:t>
            </a:r>
            <a:r>
              <a:rPr lang="en-US" dirty="0" err="1"/>
              <a:t>válasz</a:t>
            </a:r>
            <a:r>
              <a:rPr lang="en-US" dirty="0"/>
              <a:t> </a:t>
            </a:r>
            <a:r>
              <a:rPr lang="en-US" dirty="0" err="1"/>
              <a:t>kódolt</a:t>
            </a:r>
            <a:r>
              <a:rPr lang="en-US" dirty="0"/>
              <a:t> </a:t>
            </a:r>
            <a:r>
              <a:rPr lang="en-US" dirty="0" err="1"/>
              <a:t>alakja</a:t>
            </a:r>
            <a:r>
              <a:rPr lang="en-US" dirty="0"/>
              <a:t> </a:t>
            </a:r>
            <a:r>
              <a:rPr lang="en-US" dirty="0" err="1"/>
              <a:t>olvasható</a:t>
            </a:r>
            <a:r>
              <a:rPr lang="en-US" dirty="0"/>
              <a:t> a </a:t>
            </a:r>
            <a:r>
              <a:rPr lang="en-US" dirty="0" err="1"/>
              <a:t>szalagján</a:t>
            </a:r>
            <a:r>
              <a:rPr lang="en-US" dirty="0"/>
              <a:t>, ha </a:t>
            </a:r>
            <a:r>
              <a:rPr lang="en-US" i="1" dirty="0"/>
              <a:t>M</a:t>
            </a:r>
            <a:endParaRPr lang="en-US" dirty="0"/>
          </a:p>
          <a:p>
            <a:r>
              <a:rPr lang="en-US" dirty="0" err="1"/>
              <a:t>nem</a:t>
            </a:r>
            <a:r>
              <a:rPr lang="en-US" dirty="0"/>
              <a:t> </a:t>
            </a:r>
            <a:r>
              <a:rPr lang="en-US" dirty="0" err="1"/>
              <a:t>áll</a:t>
            </a:r>
            <a:r>
              <a:rPr lang="en-US" dirty="0"/>
              <a:t> meg a </a:t>
            </a:r>
            <a:r>
              <a:rPr lang="en-US" i="1" dirty="0"/>
              <a:t>w </a:t>
            </a:r>
            <a:r>
              <a:rPr lang="en-US" dirty="0" err="1"/>
              <a:t>inputra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Ha </a:t>
            </a:r>
            <a:r>
              <a:rPr lang="en-US" i="1" dirty="0"/>
              <a:t>A </a:t>
            </a:r>
            <a:r>
              <a:rPr lang="en-US" dirty="0" err="1"/>
              <a:t>létezik</a:t>
            </a:r>
            <a:r>
              <a:rPr lang="en-US" dirty="0"/>
              <a:t>, </a:t>
            </a:r>
            <a:r>
              <a:rPr lang="en-US" dirty="0" err="1"/>
              <a:t>megszerkeszthető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a </a:t>
            </a:r>
            <a:r>
              <a:rPr lang="en-US" i="1" dirty="0"/>
              <a:t>B </a:t>
            </a:r>
            <a:r>
              <a:rPr lang="en-US" dirty="0"/>
              <a:t>Turing-</a:t>
            </a:r>
            <a:r>
              <a:rPr lang="en-US" dirty="0" err="1"/>
              <a:t>gép</a:t>
            </a:r>
            <a:r>
              <a:rPr lang="en-US" dirty="0"/>
              <a:t>, </a:t>
            </a:r>
            <a:r>
              <a:rPr lang="en-US" dirty="0" err="1"/>
              <a:t>mely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i="1" dirty="0"/>
              <a:t>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M</a:t>
            </a:r>
            <a:r>
              <a:rPr lang="en-US" dirty="0"/>
              <a:t>) </a:t>
            </a:r>
            <a:r>
              <a:rPr lang="en-US" dirty="0" err="1"/>
              <a:t>startszó</a:t>
            </a:r>
            <a:r>
              <a:rPr lang="en-US" dirty="0"/>
              <a:t> </a:t>
            </a:r>
            <a:r>
              <a:rPr lang="en-US" dirty="0" err="1"/>
              <a:t>hatására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előállítja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i="1" dirty="0" smtClean="0"/>
              <a:t>c</a:t>
            </a:r>
            <a:r>
              <a:rPr lang="en-US" dirty="0" smtClean="0"/>
              <a:t>(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M</a:t>
            </a:r>
            <a:r>
              <a:rPr lang="en-US" dirty="0"/>
              <a:t>)</a:t>
            </a:r>
            <a:r>
              <a:rPr lang="en-US" i="1" dirty="0"/>
              <a:t>,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M</a:t>
            </a:r>
            <a:r>
              <a:rPr lang="en-US" dirty="0"/>
              <a:t>)) </a:t>
            </a:r>
            <a:r>
              <a:rPr lang="en-US" dirty="0" err="1"/>
              <a:t>startszót</a:t>
            </a:r>
            <a:r>
              <a:rPr lang="en-US" dirty="0"/>
              <a:t>, </a:t>
            </a:r>
            <a:r>
              <a:rPr lang="en-US" dirty="0" err="1"/>
              <a:t>majd</a:t>
            </a:r>
            <a:r>
              <a:rPr lang="en-US" dirty="0"/>
              <a:t> </a:t>
            </a:r>
            <a:r>
              <a:rPr lang="en-US" dirty="0" err="1"/>
              <a:t>ezután</a:t>
            </a:r>
            <a:r>
              <a:rPr lang="en-US" dirty="0"/>
              <a:t> </a:t>
            </a:r>
            <a:r>
              <a:rPr lang="en-US" dirty="0" err="1"/>
              <a:t>erre</a:t>
            </a:r>
            <a:r>
              <a:rPr lang="en-US" dirty="0"/>
              <a:t> a </a:t>
            </a:r>
            <a:r>
              <a:rPr lang="en-US" dirty="0" err="1"/>
              <a:t>startszóra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i="1" dirty="0"/>
              <a:t>A </a:t>
            </a:r>
            <a:r>
              <a:rPr lang="en-US" dirty="0" smtClean="0"/>
              <a:t>Turing-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működését</a:t>
            </a:r>
            <a:r>
              <a:rPr lang="en-US" dirty="0" smtClean="0"/>
              <a:t> </a:t>
            </a:r>
            <a:r>
              <a:rPr lang="en-US" dirty="0" err="1"/>
              <a:t>utánozza</a:t>
            </a:r>
            <a:r>
              <a:rPr lang="en-US" dirty="0"/>
              <a:t> </a:t>
            </a:r>
            <a:r>
              <a:rPr lang="en-US" dirty="0" err="1"/>
              <a:t>egyetlen</a:t>
            </a:r>
            <a:r>
              <a:rPr lang="en-US" dirty="0"/>
              <a:t> </a:t>
            </a:r>
            <a:r>
              <a:rPr lang="en-US" dirty="0" err="1"/>
              <a:t>módosítással</a:t>
            </a:r>
            <a:r>
              <a:rPr lang="en-US" dirty="0"/>
              <a:t>: </a:t>
            </a:r>
            <a:r>
              <a:rPr lang="en-US" dirty="0" err="1"/>
              <a:t>valahányszor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i="1" dirty="0"/>
              <a:t>A </a:t>
            </a:r>
            <a:r>
              <a:rPr lang="en-US" dirty="0" err="1"/>
              <a:t>igen</a:t>
            </a:r>
            <a:r>
              <a:rPr lang="en-US" dirty="0"/>
              <a:t>  </a:t>
            </a:r>
            <a:r>
              <a:rPr lang="en-US" dirty="0" err="1" smtClean="0"/>
              <a:t>megállást</a:t>
            </a:r>
            <a:r>
              <a:rPr lang="en-US" dirty="0" smtClean="0"/>
              <a:t> </a:t>
            </a:r>
            <a:r>
              <a:rPr lang="en-US" dirty="0" err="1"/>
              <a:t>ér</a:t>
            </a:r>
            <a:r>
              <a:rPr lang="en-US" dirty="0"/>
              <a:t> el, a </a:t>
            </a:r>
            <a:r>
              <a:rPr lang="en-US" i="1" dirty="0"/>
              <a:t>B </a:t>
            </a:r>
            <a:endParaRPr lang="en-US" i="1" dirty="0" smtClean="0"/>
          </a:p>
          <a:p>
            <a:r>
              <a:rPr lang="en-US" dirty="0" err="1" smtClean="0"/>
              <a:t>gép</a:t>
            </a:r>
            <a:r>
              <a:rPr lang="en-US" dirty="0" smtClean="0"/>
              <a:t> </a:t>
            </a:r>
            <a:r>
              <a:rPr lang="en-US" dirty="0" err="1"/>
              <a:t>egyszerű</a:t>
            </a:r>
            <a:r>
              <a:rPr lang="en-US" dirty="0"/>
              <a:t> </a:t>
            </a:r>
            <a:r>
              <a:rPr lang="en-US" dirty="0" err="1"/>
              <a:t>végtelen</a:t>
            </a:r>
            <a:r>
              <a:rPr lang="en-US" dirty="0"/>
              <a:t> </a:t>
            </a:r>
            <a:r>
              <a:rPr lang="en-US" dirty="0" err="1"/>
              <a:t>ciklusba</a:t>
            </a:r>
            <a:r>
              <a:rPr lang="en-US" dirty="0"/>
              <a:t> </a:t>
            </a:r>
            <a:r>
              <a:rPr lang="en-US" dirty="0" err="1"/>
              <a:t>esik</a:t>
            </a:r>
            <a:r>
              <a:rPr lang="en-US" dirty="0"/>
              <a:t>. </a:t>
            </a:r>
            <a:r>
              <a:rPr lang="en-US" dirty="0" err="1"/>
              <a:t>Figyelembe</a:t>
            </a:r>
            <a:r>
              <a:rPr lang="en-US" dirty="0"/>
              <a:t> </a:t>
            </a:r>
            <a:r>
              <a:rPr lang="en-US" dirty="0" err="1"/>
              <a:t>véve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i="1" dirty="0"/>
              <a:t>A </a:t>
            </a:r>
            <a:r>
              <a:rPr lang="en-US" dirty="0" err="1"/>
              <a:t>eredeti</a:t>
            </a:r>
            <a:r>
              <a:rPr lang="en-US" dirty="0"/>
              <a:t>  </a:t>
            </a:r>
            <a:r>
              <a:rPr lang="en-US" dirty="0" err="1" smtClean="0"/>
              <a:t>viselkedését</a:t>
            </a:r>
            <a:r>
              <a:rPr lang="en-US" dirty="0"/>
              <a:t>, </a:t>
            </a:r>
            <a:r>
              <a:rPr lang="en-US" dirty="0" err="1"/>
              <a:t>kapjuk</a:t>
            </a:r>
            <a:r>
              <a:rPr lang="en-US" dirty="0"/>
              <a:t>:</a:t>
            </a:r>
          </a:p>
          <a:p>
            <a:r>
              <a:rPr lang="en-US" dirty="0"/>
              <a:t> </a:t>
            </a:r>
          </a:p>
          <a:p>
            <a:r>
              <a:rPr lang="en-US" i="1" dirty="0"/>
              <a:t>B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i="1" dirty="0"/>
              <a:t>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/>
              <a:t>) </a:t>
            </a:r>
            <a:r>
              <a:rPr lang="en-US" dirty="0" err="1"/>
              <a:t>startszó</a:t>
            </a:r>
            <a:r>
              <a:rPr lang="en-US" dirty="0"/>
              <a:t> </a:t>
            </a:r>
            <a:r>
              <a:rPr lang="en-US" dirty="0" err="1"/>
              <a:t>hatására</a:t>
            </a:r>
            <a:r>
              <a:rPr lang="en-US" dirty="0"/>
              <a:t> </a:t>
            </a:r>
            <a:r>
              <a:rPr lang="en-US" dirty="0" err="1"/>
              <a:t>pontosan</a:t>
            </a:r>
            <a:r>
              <a:rPr lang="en-US" dirty="0"/>
              <a:t> </a:t>
            </a:r>
            <a:r>
              <a:rPr lang="en-US" dirty="0" err="1"/>
              <a:t>akkor</a:t>
            </a:r>
            <a:r>
              <a:rPr lang="en-US" dirty="0"/>
              <a:t> </a:t>
            </a:r>
            <a:r>
              <a:rPr lang="en-US" dirty="0" err="1"/>
              <a:t>áll</a:t>
            </a:r>
            <a:r>
              <a:rPr lang="en-US" dirty="0"/>
              <a:t> meg, ha </a:t>
            </a:r>
            <a:r>
              <a:rPr lang="en-US" i="1" dirty="0"/>
              <a:t>B </a:t>
            </a:r>
            <a:r>
              <a:rPr lang="en-US" dirty="0"/>
              <a:t>a </a:t>
            </a:r>
            <a:r>
              <a:rPr lang="en-US" i="1" dirty="0"/>
              <a:t>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/>
              <a:t>) </a:t>
            </a:r>
            <a:r>
              <a:rPr lang="en-US" dirty="0" err="1"/>
              <a:t>startszó</a:t>
            </a:r>
            <a:r>
              <a:rPr lang="en-US" dirty="0"/>
              <a:t> </a:t>
            </a:r>
            <a:r>
              <a:rPr lang="en-US" dirty="0" err="1"/>
              <a:t>hatására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/>
              <a:t>áll</a:t>
            </a:r>
            <a:r>
              <a:rPr lang="en-US" dirty="0"/>
              <a:t> meg. </a:t>
            </a:r>
            <a:r>
              <a:rPr lang="en-US" dirty="0" err="1"/>
              <a:t>Ez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ami</a:t>
            </a:r>
            <a:r>
              <a:rPr lang="en-US" dirty="0" smtClean="0"/>
              <a:t> </a:t>
            </a:r>
            <a:r>
              <a:rPr lang="en-US" dirty="0" err="1" smtClean="0"/>
              <a:t>abból</a:t>
            </a:r>
            <a:r>
              <a:rPr lang="en-US" dirty="0" smtClean="0"/>
              <a:t> a  </a:t>
            </a:r>
            <a:r>
              <a:rPr lang="en-US" dirty="0" err="1" smtClean="0"/>
              <a:t>feltételezésből</a:t>
            </a:r>
            <a:r>
              <a:rPr lang="en-US" dirty="0" smtClean="0"/>
              <a:t> </a:t>
            </a:r>
            <a:r>
              <a:rPr lang="en-US" dirty="0" err="1" smtClean="0"/>
              <a:t>adódik</a:t>
            </a:r>
            <a:r>
              <a:rPr lang="en-US" dirty="0" smtClean="0"/>
              <a:t>, </a:t>
            </a:r>
            <a:r>
              <a:rPr lang="en-US" dirty="0" err="1"/>
              <a:t>hogy</a:t>
            </a:r>
            <a:r>
              <a:rPr lang="en-US" dirty="0"/>
              <a:t> </a:t>
            </a:r>
            <a:r>
              <a:rPr lang="en-US" dirty="0" err="1"/>
              <a:t>létezik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univerzális</a:t>
            </a:r>
            <a:r>
              <a:rPr lang="en-US" dirty="0" smtClean="0"/>
              <a:t> </a:t>
            </a:r>
            <a:r>
              <a:rPr lang="en-US" dirty="0" err="1"/>
              <a:t>kódolási</a:t>
            </a:r>
            <a:r>
              <a:rPr lang="en-US" dirty="0"/>
              <a:t> </a:t>
            </a:r>
            <a:r>
              <a:rPr lang="en-US" dirty="0" err="1"/>
              <a:t>eljárás</a:t>
            </a:r>
            <a:r>
              <a:rPr lang="en-US" dirty="0"/>
              <a:t>) </a:t>
            </a:r>
            <a:r>
              <a:rPr lang="en-US" dirty="0" smtClean="0"/>
              <a:t> </a:t>
            </a:r>
            <a:r>
              <a:rPr lang="en-US" dirty="0" err="1" smtClean="0"/>
              <a:t>nyilvánvaló</a:t>
            </a:r>
            <a:r>
              <a:rPr lang="en-US" dirty="0" smtClean="0"/>
              <a:t> </a:t>
            </a:r>
            <a:r>
              <a:rPr lang="en-US" dirty="0" err="1"/>
              <a:t>ellentmondás</a:t>
            </a:r>
            <a:r>
              <a:rPr lang="en-US" dirty="0"/>
              <a:t>, </a:t>
            </a:r>
            <a:r>
              <a:rPr lang="en-US" dirty="0" err="1"/>
              <a:t>amivel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/>
              <a:t>tétel</a:t>
            </a:r>
            <a:r>
              <a:rPr lang="en-US" dirty="0"/>
              <a:t> </a:t>
            </a:r>
            <a:r>
              <a:rPr lang="en-US" dirty="0" err="1"/>
              <a:t>igazolást</a:t>
            </a:r>
            <a:r>
              <a:rPr lang="en-US" dirty="0"/>
              <a:t> </a:t>
            </a:r>
            <a:r>
              <a:rPr lang="en-US" dirty="0" err="1"/>
              <a:t>nyert</a:t>
            </a:r>
            <a:r>
              <a:rPr lang="en-US" dirty="0" smtClean="0"/>
              <a:t>. QED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0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Előadásaim főiskola\Számtud Falucskai\ea_04-pag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399"/>
            <a:ext cx="9144000" cy="701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67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Előadásaim főiskola\Számtud Falucskai\ea_04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9151938" cy="699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47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Előadásaim főiskola\Számtud Falucskai\ea_04-page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68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Előadásaim főiskola\Számtud Falucskai\ea_04-page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"/>
            <a:ext cx="8991600" cy="704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99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Előadásaim főiskola\Számtud Falucskai\ea_05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0"/>
            <a:ext cx="9277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51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-31865" y="0"/>
            <a:ext cx="9144000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PMB1210_00 (</a:t>
            </a:r>
            <a:r>
              <a:rPr lang="en-US" sz="2400" dirty="0" err="1" smtClean="0"/>
              <a:t>Számításelmélet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1600" dirty="0" err="1" smtClean="0"/>
              <a:t>Kurzusinformáció</a:t>
            </a:r>
            <a:endParaRPr lang="en-US" sz="1600" dirty="0" smtClean="0"/>
          </a:p>
          <a:p>
            <a:pPr algn="ctr"/>
            <a:r>
              <a:rPr lang="en-US" sz="1600" dirty="0" smtClean="0"/>
              <a:t>2016 </a:t>
            </a:r>
            <a:r>
              <a:rPr lang="en-US" sz="1600" dirty="0" err="1" smtClean="0"/>
              <a:t>tavasz</a:t>
            </a:r>
            <a:endParaRPr lang="en-US" sz="1600" dirty="0" smtClean="0"/>
          </a:p>
          <a:p>
            <a:r>
              <a:rPr lang="en-US" sz="1600" dirty="0" err="1" smtClean="0"/>
              <a:t>Előfeltétel</a:t>
            </a:r>
            <a:r>
              <a:rPr lang="en-US" sz="1600" dirty="0" smtClean="0"/>
              <a:t>: PMB1203</a:t>
            </a:r>
          </a:p>
          <a:p>
            <a:r>
              <a:rPr lang="en-US" sz="1600" dirty="0" err="1" smtClean="0"/>
              <a:t>Félévi</a:t>
            </a:r>
            <a:r>
              <a:rPr lang="en-US" sz="1600" dirty="0" smtClean="0"/>
              <a:t> </a:t>
            </a:r>
            <a:r>
              <a:rPr lang="en-US" sz="1600" dirty="0" err="1" smtClean="0"/>
              <a:t>követelmény</a:t>
            </a:r>
            <a:r>
              <a:rPr lang="en-US" sz="1600" dirty="0" smtClean="0"/>
              <a:t>: </a:t>
            </a:r>
            <a:r>
              <a:rPr lang="en-US" sz="1600" dirty="0" err="1" smtClean="0"/>
              <a:t>kollokvium</a:t>
            </a:r>
            <a:r>
              <a:rPr lang="en-US" sz="1600" dirty="0" smtClean="0"/>
              <a:t> (3 </a:t>
            </a:r>
            <a:r>
              <a:rPr lang="en-US" sz="1600" dirty="0" err="1" smtClean="0"/>
              <a:t>kredit</a:t>
            </a:r>
            <a:r>
              <a:rPr lang="en-US" sz="1600" dirty="0" smtClean="0"/>
              <a:t>)</a:t>
            </a:r>
          </a:p>
          <a:p>
            <a:r>
              <a:rPr lang="en-US" sz="1600" dirty="0" err="1" smtClean="0"/>
              <a:t>Elérhetőség</a:t>
            </a:r>
            <a:r>
              <a:rPr lang="en-US" sz="1600" dirty="0" smtClean="0"/>
              <a:t>: </a:t>
            </a:r>
            <a:r>
              <a:rPr lang="en-US" sz="2000" dirty="0" smtClean="0">
                <a:hlinkClick r:id="rId2"/>
              </a:rPr>
              <a:t>dömösi@nye.hu</a:t>
            </a:r>
            <a:endParaRPr lang="en-US" sz="2000" dirty="0" smtClean="0"/>
          </a:p>
          <a:p>
            <a:r>
              <a:rPr lang="en-US" sz="1600" dirty="0" err="1" smtClean="0"/>
              <a:t>Fogadóóra</a:t>
            </a:r>
            <a:r>
              <a:rPr lang="en-US" sz="1600" dirty="0" smtClean="0"/>
              <a:t>: </a:t>
            </a:r>
            <a:r>
              <a:rPr lang="en-US" sz="1600" dirty="0" err="1" smtClean="0"/>
              <a:t>Hétfő</a:t>
            </a:r>
            <a:r>
              <a:rPr lang="en-US" sz="1600" dirty="0" smtClean="0"/>
              <a:t> 12:00-13.00 E107</a:t>
            </a:r>
          </a:p>
          <a:p>
            <a:r>
              <a:rPr lang="en-US" sz="1600" b="1" dirty="0" err="1" smtClean="0"/>
              <a:t>Tematika</a:t>
            </a:r>
            <a:r>
              <a:rPr lang="en-US" sz="1600" b="1" dirty="0" smtClean="0"/>
              <a:t>:</a:t>
            </a:r>
          </a:p>
          <a:p>
            <a:r>
              <a:rPr lang="en-US" sz="1600" dirty="0" smtClean="0"/>
              <a:t>1 Turing </a:t>
            </a:r>
            <a:r>
              <a:rPr lang="en-US" sz="1600" dirty="0" err="1" smtClean="0"/>
              <a:t>gép</a:t>
            </a:r>
            <a:endParaRPr lang="en-US" sz="1600" dirty="0" smtClean="0"/>
          </a:p>
          <a:p>
            <a:r>
              <a:rPr lang="en-US" sz="1600" dirty="0" smtClean="0"/>
              <a:t>2 </a:t>
            </a:r>
            <a:r>
              <a:rPr lang="en-US" sz="1600" dirty="0" err="1" smtClean="0"/>
              <a:t>Példák</a:t>
            </a:r>
            <a:r>
              <a:rPr lang="en-US" sz="1600" dirty="0" smtClean="0"/>
              <a:t> Turing </a:t>
            </a:r>
            <a:r>
              <a:rPr lang="en-US" sz="1600" dirty="0" err="1" smtClean="0"/>
              <a:t>gépekre</a:t>
            </a:r>
            <a:endParaRPr lang="en-US" sz="1600" dirty="0" smtClean="0"/>
          </a:p>
          <a:p>
            <a:r>
              <a:rPr lang="en-US" sz="1600" dirty="0" smtClean="0"/>
              <a:t>3 Church </a:t>
            </a:r>
            <a:r>
              <a:rPr lang="en-US" sz="1600" dirty="0" err="1" smtClean="0"/>
              <a:t>tézis</a:t>
            </a:r>
            <a:r>
              <a:rPr lang="en-US" sz="1600" dirty="0" smtClean="0"/>
              <a:t>, </a:t>
            </a:r>
            <a:r>
              <a:rPr lang="en-US" sz="1600" dirty="0" err="1" smtClean="0"/>
              <a:t>megállási</a:t>
            </a:r>
            <a:r>
              <a:rPr lang="en-US" sz="1600" dirty="0" smtClean="0"/>
              <a:t> </a:t>
            </a:r>
            <a:r>
              <a:rPr lang="en-US" sz="1600" dirty="0" err="1" smtClean="0"/>
              <a:t>probléma</a:t>
            </a:r>
            <a:endParaRPr lang="en-US" sz="1600" dirty="0" smtClean="0"/>
          </a:p>
          <a:p>
            <a:r>
              <a:rPr lang="en-US" sz="1600" dirty="0" smtClean="0"/>
              <a:t>4 Turing </a:t>
            </a:r>
            <a:r>
              <a:rPr lang="en-US" sz="1600" dirty="0" err="1" smtClean="0"/>
              <a:t>gépek</a:t>
            </a:r>
            <a:r>
              <a:rPr lang="en-US" sz="1600" dirty="0" smtClean="0"/>
              <a:t> </a:t>
            </a:r>
            <a:r>
              <a:rPr lang="en-US" sz="1600" dirty="0" err="1" smtClean="0"/>
              <a:t>osztályozása</a:t>
            </a:r>
            <a:r>
              <a:rPr lang="en-US" sz="1600" dirty="0" smtClean="0"/>
              <a:t> </a:t>
            </a:r>
            <a:r>
              <a:rPr lang="en-US" sz="1600" dirty="0" err="1" smtClean="0"/>
              <a:t>és</a:t>
            </a:r>
            <a:r>
              <a:rPr lang="en-US" sz="1600" dirty="0" smtClean="0"/>
              <a:t> </a:t>
            </a:r>
            <a:r>
              <a:rPr lang="en-US" sz="1600" dirty="0" err="1" smtClean="0"/>
              <a:t>ekvivalenciája</a:t>
            </a:r>
            <a:endParaRPr lang="en-US" sz="1600" dirty="0" smtClean="0"/>
          </a:p>
          <a:p>
            <a:r>
              <a:rPr lang="en-US" sz="1600" dirty="0" smtClean="0"/>
              <a:t>5 </a:t>
            </a:r>
            <a:r>
              <a:rPr lang="en-US" sz="1600" dirty="0" err="1" smtClean="0"/>
              <a:t>Bonyolultság</a:t>
            </a:r>
            <a:r>
              <a:rPr lang="en-US" sz="1600" dirty="0" smtClean="0"/>
              <a:t> </a:t>
            </a:r>
            <a:r>
              <a:rPr lang="en-US" sz="1600" dirty="0" err="1" smtClean="0"/>
              <a:t>és</a:t>
            </a:r>
            <a:r>
              <a:rPr lang="en-US" sz="1600" dirty="0" smtClean="0"/>
              <a:t> </a:t>
            </a:r>
            <a:r>
              <a:rPr lang="en-US" sz="1600" dirty="0" err="1" smtClean="0"/>
              <a:t>szimulációs</a:t>
            </a:r>
            <a:r>
              <a:rPr lang="en-US" sz="1600" dirty="0" smtClean="0"/>
              <a:t> </a:t>
            </a:r>
            <a:r>
              <a:rPr lang="en-US" sz="1600" dirty="0" err="1" smtClean="0"/>
              <a:t>tételek</a:t>
            </a:r>
            <a:endParaRPr lang="en-US" sz="1600" dirty="0" smtClean="0"/>
          </a:p>
          <a:p>
            <a:r>
              <a:rPr lang="en-US" sz="1600" dirty="0"/>
              <a:t>6 RAM </a:t>
            </a:r>
            <a:r>
              <a:rPr lang="en-US" sz="1600" dirty="0" err="1"/>
              <a:t>gép</a:t>
            </a:r>
            <a:endParaRPr lang="en-US" sz="1600" dirty="0"/>
          </a:p>
          <a:p>
            <a:r>
              <a:rPr lang="en-US" sz="1600" dirty="0"/>
              <a:t>7 </a:t>
            </a:r>
            <a:r>
              <a:rPr lang="en-US" sz="1600" dirty="0" err="1"/>
              <a:t>példák</a:t>
            </a:r>
            <a:r>
              <a:rPr lang="en-US" sz="1600" dirty="0"/>
              <a:t> RAM </a:t>
            </a:r>
            <a:r>
              <a:rPr lang="en-US" sz="1600" dirty="0" err="1"/>
              <a:t>gépekre</a:t>
            </a:r>
            <a:endParaRPr lang="en-US" sz="1600" dirty="0"/>
          </a:p>
          <a:p>
            <a:r>
              <a:rPr lang="en-US" sz="1600" dirty="0"/>
              <a:t>8 A </a:t>
            </a:r>
            <a:r>
              <a:rPr lang="en-US" sz="1600" dirty="0" err="1"/>
              <a:t>turing</a:t>
            </a:r>
            <a:r>
              <a:rPr lang="en-US" sz="1600" dirty="0"/>
              <a:t> </a:t>
            </a:r>
            <a:r>
              <a:rPr lang="en-US" sz="1600" dirty="0" err="1"/>
              <a:t>gépek</a:t>
            </a:r>
            <a:r>
              <a:rPr lang="en-US" sz="1600" dirty="0"/>
              <a:t> </a:t>
            </a:r>
            <a:r>
              <a:rPr lang="en-US" sz="1600" dirty="0" err="1"/>
              <a:t>és</a:t>
            </a:r>
            <a:r>
              <a:rPr lang="en-US" sz="1600" dirty="0"/>
              <a:t> a RAM </a:t>
            </a:r>
            <a:r>
              <a:rPr lang="en-US" sz="1600" dirty="0" err="1"/>
              <a:t>gépek</a:t>
            </a:r>
            <a:r>
              <a:rPr lang="en-US" sz="1600" dirty="0"/>
              <a:t> </a:t>
            </a:r>
            <a:r>
              <a:rPr lang="en-US" sz="1600" dirty="0" err="1"/>
              <a:t>ekvivalenciája</a:t>
            </a:r>
            <a:endParaRPr lang="en-US" sz="1600" dirty="0"/>
          </a:p>
          <a:p>
            <a:r>
              <a:rPr lang="en-US" sz="1600" dirty="0"/>
              <a:t>9 </a:t>
            </a:r>
            <a:r>
              <a:rPr lang="en-US" sz="1600" dirty="0" err="1"/>
              <a:t>Egy</a:t>
            </a:r>
            <a:r>
              <a:rPr lang="en-US" sz="1600" dirty="0"/>
              <a:t>- </a:t>
            </a:r>
            <a:r>
              <a:rPr lang="en-US" sz="1600" dirty="0" err="1"/>
              <a:t>és</a:t>
            </a:r>
            <a:r>
              <a:rPr lang="en-US" sz="1600" dirty="0"/>
              <a:t> </a:t>
            </a:r>
            <a:r>
              <a:rPr lang="en-US" sz="1600" dirty="0" err="1"/>
              <a:t>kétváltozós</a:t>
            </a:r>
            <a:r>
              <a:rPr lang="en-US" sz="1600" dirty="0"/>
              <a:t> Boole-</a:t>
            </a:r>
            <a:r>
              <a:rPr lang="en-US" sz="1600" dirty="0" err="1"/>
              <a:t>függvények</a:t>
            </a:r>
            <a:endParaRPr lang="en-US" sz="1600" dirty="0"/>
          </a:p>
          <a:p>
            <a:r>
              <a:rPr lang="en-US" sz="1600" dirty="0"/>
              <a:t>10 </a:t>
            </a:r>
            <a:r>
              <a:rPr lang="en-US" sz="1600" dirty="0" err="1"/>
              <a:t>Többváltozós</a:t>
            </a:r>
            <a:r>
              <a:rPr lang="en-US" sz="1600" dirty="0"/>
              <a:t> Boole-</a:t>
            </a:r>
            <a:r>
              <a:rPr lang="en-US" sz="1600" dirty="0" err="1"/>
              <a:t>függvények</a:t>
            </a:r>
            <a:r>
              <a:rPr lang="en-US" sz="1600" dirty="0"/>
              <a:t>, Boole-</a:t>
            </a:r>
            <a:r>
              <a:rPr lang="en-US" sz="1600" dirty="0" err="1"/>
              <a:t>polinomok</a:t>
            </a:r>
            <a:endParaRPr lang="en-US" sz="1600" dirty="0"/>
          </a:p>
          <a:p>
            <a:r>
              <a:rPr lang="en-US" sz="1600" dirty="0"/>
              <a:t>6 RAM </a:t>
            </a:r>
            <a:r>
              <a:rPr lang="en-US" sz="1600" dirty="0" err="1"/>
              <a:t>gép</a:t>
            </a:r>
            <a:endParaRPr lang="en-US" sz="1600" dirty="0"/>
          </a:p>
          <a:p>
            <a:r>
              <a:rPr lang="en-US" sz="1600" dirty="0"/>
              <a:t>7 </a:t>
            </a:r>
            <a:r>
              <a:rPr lang="en-US" sz="1600" dirty="0" err="1"/>
              <a:t>példák</a:t>
            </a:r>
            <a:r>
              <a:rPr lang="en-US" sz="1600" dirty="0"/>
              <a:t> RAM </a:t>
            </a:r>
            <a:r>
              <a:rPr lang="en-US" sz="1600" dirty="0" err="1"/>
              <a:t>gépekre</a:t>
            </a:r>
            <a:endParaRPr lang="en-US" sz="1600" dirty="0"/>
          </a:p>
          <a:p>
            <a:r>
              <a:rPr lang="en-US" sz="1600" dirty="0"/>
              <a:t>8 A </a:t>
            </a:r>
            <a:r>
              <a:rPr lang="en-US" sz="1600" dirty="0" err="1"/>
              <a:t>turing</a:t>
            </a:r>
            <a:r>
              <a:rPr lang="en-US" sz="1600" dirty="0"/>
              <a:t> </a:t>
            </a:r>
            <a:r>
              <a:rPr lang="en-US" sz="1600" dirty="0" err="1"/>
              <a:t>gépek</a:t>
            </a:r>
            <a:r>
              <a:rPr lang="en-US" sz="1600" dirty="0"/>
              <a:t> </a:t>
            </a:r>
            <a:r>
              <a:rPr lang="en-US" sz="1600" dirty="0" err="1"/>
              <a:t>és</a:t>
            </a:r>
            <a:r>
              <a:rPr lang="en-US" sz="1600" dirty="0"/>
              <a:t> a RAM </a:t>
            </a:r>
            <a:r>
              <a:rPr lang="en-US" sz="1600" dirty="0" err="1"/>
              <a:t>gépek</a:t>
            </a:r>
            <a:r>
              <a:rPr lang="en-US" sz="1600" dirty="0"/>
              <a:t> </a:t>
            </a:r>
            <a:r>
              <a:rPr lang="en-US" sz="1600" dirty="0" err="1"/>
              <a:t>ekvivalenciája</a:t>
            </a:r>
            <a:endParaRPr lang="en-US" sz="1600" dirty="0"/>
          </a:p>
          <a:p>
            <a:r>
              <a:rPr lang="en-US" sz="1600" dirty="0"/>
              <a:t>9 </a:t>
            </a:r>
            <a:r>
              <a:rPr lang="en-US" sz="1600" dirty="0" err="1"/>
              <a:t>Egy</a:t>
            </a:r>
            <a:r>
              <a:rPr lang="en-US" sz="1600" dirty="0"/>
              <a:t>- </a:t>
            </a:r>
            <a:r>
              <a:rPr lang="en-US" sz="1600" dirty="0" err="1"/>
              <a:t>és</a:t>
            </a:r>
            <a:r>
              <a:rPr lang="en-US" sz="1600" dirty="0"/>
              <a:t> </a:t>
            </a:r>
            <a:r>
              <a:rPr lang="en-US" sz="1600" dirty="0" err="1"/>
              <a:t>kétváltozós</a:t>
            </a:r>
            <a:r>
              <a:rPr lang="en-US" sz="1600" dirty="0"/>
              <a:t> Boole-</a:t>
            </a:r>
            <a:r>
              <a:rPr lang="en-US" sz="1600" dirty="0" err="1"/>
              <a:t>függvények</a:t>
            </a:r>
            <a:endParaRPr lang="en-US" sz="1600" dirty="0"/>
          </a:p>
          <a:p>
            <a:r>
              <a:rPr lang="en-US" sz="1600" dirty="0"/>
              <a:t>10 </a:t>
            </a:r>
            <a:r>
              <a:rPr lang="en-US" sz="1600" dirty="0" err="1"/>
              <a:t>Többváltozós</a:t>
            </a:r>
            <a:r>
              <a:rPr lang="en-US" sz="1600" dirty="0"/>
              <a:t> Boole-</a:t>
            </a:r>
            <a:r>
              <a:rPr lang="en-US" sz="1600" dirty="0" err="1"/>
              <a:t>függvények</a:t>
            </a:r>
            <a:r>
              <a:rPr lang="en-US" sz="1600" dirty="0"/>
              <a:t>, Boole-</a:t>
            </a:r>
            <a:r>
              <a:rPr lang="en-US" sz="1600" dirty="0" err="1"/>
              <a:t>polinomok</a:t>
            </a:r>
            <a:endParaRPr lang="en-US" sz="1600" dirty="0"/>
          </a:p>
          <a:p>
            <a:r>
              <a:rPr lang="en-US" sz="1600" dirty="0"/>
              <a:t>11 DNF,KNF</a:t>
            </a:r>
          </a:p>
          <a:p>
            <a:r>
              <a:rPr lang="en-US" sz="1600" dirty="0"/>
              <a:t>12 </a:t>
            </a:r>
            <a:r>
              <a:rPr lang="en-US" sz="1600" dirty="0" err="1"/>
              <a:t>Hálózatok</a:t>
            </a:r>
            <a:r>
              <a:rPr lang="en-US" sz="1600" dirty="0"/>
              <a:t>, </a:t>
            </a:r>
            <a:r>
              <a:rPr lang="en-US" sz="1600" dirty="0" err="1"/>
              <a:t>logikai</a:t>
            </a:r>
            <a:r>
              <a:rPr lang="en-US" sz="1600" dirty="0"/>
              <a:t> </a:t>
            </a:r>
            <a:r>
              <a:rPr lang="en-US" sz="1600" dirty="0" err="1"/>
              <a:t>hálózatok</a:t>
            </a:r>
            <a:r>
              <a:rPr lang="en-US" sz="1600" dirty="0"/>
              <a:t>, Boole-</a:t>
            </a:r>
            <a:r>
              <a:rPr lang="en-US" sz="1600" dirty="0" err="1"/>
              <a:t>féle</a:t>
            </a:r>
            <a:r>
              <a:rPr lang="en-US" sz="1600" dirty="0"/>
              <a:t> </a:t>
            </a:r>
            <a:r>
              <a:rPr lang="en-US" sz="1600" dirty="0" err="1"/>
              <a:t>hálózatok</a:t>
            </a:r>
            <a:endParaRPr lang="en-US" sz="1600" dirty="0"/>
          </a:p>
          <a:p>
            <a:r>
              <a:rPr lang="en-US" sz="1600" dirty="0"/>
              <a:t>13 </a:t>
            </a:r>
            <a:r>
              <a:rPr lang="en-US" sz="1600" dirty="0" err="1"/>
              <a:t>Chaitin</a:t>
            </a:r>
            <a:r>
              <a:rPr lang="en-US" sz="1600" dirty="0"/>
              <a:t>-Kolmogorov </a:t>
            </a:r>
            <a:r>
              <a:rPr lang="en-US" sz="1600" dirty="0" err="1"/>
              <a:t>bonyolultság</a:t>
            </a:r>
            <a:r>
              <a:rPr lang="en-US" sz="1600" dirty="0"/>
              <a:t>, </a:t>
            </a:r>
            <a:r>
              <a:rPr lang="en-US" sz="1600" dirty="0" err="1"/>
              <a:t>rekurzíven</a:t>
            </a:r>
            <a:r>
              <a:rPr lang="en-US" sz="1600" dirty="0"/>
              <a:t> </a:t>
            </a:r>
            <a:r>
              <a:rPr lang="en-US" sz="1600" dirty="0" err="1"/>
              <a:t>felsorolható</a:t>
            </a:r>
            <a:r>
              <a:rPr lang="en-US" sz="1600" dirty="0"/>
              <a:t> </a:t>
            </a:r>
            <a:r>
              <a:rPr lang="en-US" sz="1600" dirty="0" err="1"/>
              <a:t>nyelvek</a:t>
            </a:r>
            <a:endParaRPr lang="en-US" sz="1600" dirty="0"/>
          </a:p>
          <a:p>
            <a:r>
              <a:rPr lang="en-US" sz="1600" dirty="0"/>
              <a:t>14 </a:t>
            </a:r>
            <a:r>
              <a:rPr lang="en-US" sz="1600" dirty="0" err="1"/>
              <a:t>Bonyolultsági</a:t>
            </a:r>
            <a:r>
              <a:rPr lang="en-US" sz="1600" dirty="0"/>
              <a:t> </a:t>
            </a:r>
            <a:r>
              <a:rPr lang="en-US" sz="1600" dirty="0" err="1"/>
              <a:t>osztályok</a:t>
            </a:r>
            <a:endParaRPr lang="en-US" sz="1600" dirty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040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Előadásaim főiskola\Számtud Falucskai\ea_05-page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13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Előadásaim főiskola\Számtud Falucskai\ea_05-page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19" y="102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9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-179296" y="9427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73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x1</a:t>
            </a:r>
            <a:endParaRPr lang="hu-HU" altLang="en-US" sz="12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54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x2</a:t>
            </a:r>
            <a:endParaRPr lang="hu-HU" altLang="en-US" sz="12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335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x3</a:t>
            </a:r>
            <a:endParaRPr lang="hu-HU" altLang="en-US" sz="12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097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x5</a:t>
            </a:r>
            <a:endParaRPr lang="hu-HU" altLang="en-US" sz="12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78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x6</a:t>
            </a:r>
            <a:endParaRPr lang="hu-HU" altLang="en-US" sz="12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859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x7</a:t>
            </a:r>
            <a:endParaRPr lang="hu-HU" altLang="en-US" sz="1200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240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x8</a:t>
            </a:r>
            <a:endParaRPr lang="hu-HU" altLang="en-US" sz="12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621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x9</a:t>
            </a:r>
            <a:endParaRPr lang="hu-HU" altLang="en-US" sz="1200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-229102" y="262099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-19690" y="1628402"/>
            <a:ext cx="1134926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végtelen szalag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0098" y="1285392"/>
            <a:ext cx="864019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„rekeszek”</a:t>
            </a: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097304" y="1127367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670006" y="591066"/>
            <a:ext cx="1265497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164225" y="245664"/>
            <a:ext cx="982641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szimbólum</a:t>
            </a:r>
          </a:p>
          <a:p>
            <a:r>
              <a:rPr lang="hu-HU" altLang="en-US" sz="1200" dirty="0" err="1"/>
              <a:t>irás</a:t>
            </a:r>
            <a:r>
              <a:rPr lang="hu-HU" altLang="en-US" sz="1200" dirty="0"/>
              <a:t> / olvasás</a:t>
            </a: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V="1">
            <a:off x="3320975" y="769526"/>
            <a:ext cx="1063531" cy="550999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702288" y="556093"/>
            <a:ext cx="1335302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véges állapotú gép</a:t>
            </a:r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flipH="1" flipV="1">
            <a:off x="1566694" y="1250478"/>
            <a:ext cx="531812" cy="457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H="1" flipV="1">
            <a:off x="2111040" y="694914"/>
            <a:ext cx="530225" cy="14922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750889" y="1000496"/>
            <a:ext cx="872034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szimbólum</a:t>
            </a:r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764482" y="2270367"/>
            <a:ext cx="1639873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altLang="en-US" sz="1200" dirty="0"/>
              <a:t>balra / jobbra mozdulás</a:t>
            </a:r>
          </a:p>
        </p:txBody>
      </p:sp>
      <p:sp>
        <p:nvSpPr>
          <p:cNvPr id="26" name="Freeform 16"/>
          <p:cNvSpPr>
            <a:spLocks/>
          </p:cNvSpPr>
          <p:nvPr/>
        </p:nvSpPr>
        <p:spPr bwMode="auto">
          <a:xfrm>
            <a:off x="3494931" y="1081199"/>
            <a:ext cx="458788" cy="2017325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2716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/>
              <a:t>8</a:t>
            </a: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1268504" y="167001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 flipH="1" flipV="1">
            <a:off x="907616" y="1479078"/>
            <a:ext cx="681489" cy="29864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50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1</a:t>
            </a:r>
            <a:endParaRPr lang="hu-HU" altLang="en-US" sz="1200" dirty="0"/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431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2</a:t>
            </a:r>
            <a:endParaRPr lang="hu-HU" altLang="en-US" sz="1200" dirty="0"/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812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3</a:t>
            </a:r>
            <a:endParaRPr lang="hu-HU" altLang="en-US" sz="1200" dirty="0"/>
          </a:p>
        </p:txBody>
      </p:sp>
      <p:sp>
        <p:nvSpPr>
          <p:cNvPr id="33" name="Rectangle 6"/>
          <p:cNvSpPr>
            <a:spLocks noChangeArrowheads="1"/>
          </p:cNvSpPr>
          <p:nvPr/>
        </p:nvSpPr>
        <p:spPr bwMode="auto">
          <a:xfrm>
            <a:off x="1193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4</a:t>
            </a:r>
            <a:endParaRPr lang="hu-HU" altLang="en-US" sz="1200" dirty="0"/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1574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5</a:t>
            </a:r>
            <a:endParaRPr lang="hu-HU" altLang="en-US" sz="1200" dirty="0"/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1955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6</a:t>
            </a:r>
            <a:endParaRPr lang="hu-HU" altLang="en-US" sz="1200" dirty="0"/>
          </a:p>
        </p:txBody>
      </p:sp>
      <p:sp>
        <p:nvSpPr>
          <p:cNvPr id="36" name="Rectangle 9"/>
          <p:cNvSpPr>
            <a:spLocks noChangeArrowheads="1"/>
          </p:cNvSpPr>
          <p:nvPr/>
        </p:nvSpPr>
        <p:spPr bwMode="auto">
          <a:xfrm>
            <a:off x="2336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7</a:t>
            </a:r>
            <a:endParaRPr lang="hu-HU" altLang="en-US" sz="1200" dirty="0"/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2717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r>
              <a:rPr lang="en-US" altLang="en-US" sz="1200" dirty="0"/>
              <a:t>y</a:t>
            </a:r>
            <a:r>
              <a:rPr lang="en-US" altLang="en-US" sz="1200" dirty="0" smtClean="0"/>
              <a:t>8</a:t>
            </a:r>
            <a:endParaRPr lang="hu-HU" altLang="en-US" sz="1200" dirty="0"/>
          </a:p>
        </p:txBody>
      </p:sp>
      <p:sp>
        <p:nvSpPr>
          <p:cNvPr id="38" name="Rectangle 11"/>
          <p:cNvSpPr>
            <a:spLocks noChangeArrowheads="1"/>
          </p:cNvSpPr>
          <p:nvPr/>
        </p:nvSpPr>
        <p:spPr bwMode="auto">
          <a:xfrm>
            <a:off x="3098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39" name="Rectangle 12"/>
          <p:cNvSpPr>
            <a:spLocks noChangeArrowheads="1"/>
          </p:cNvSpPr>
          <p:nvPr/>
        </p:nvSpPr>
        <p:spPr bwMode="auto">
          <a:xfrm>
            <a:off x="3462205" y="2578786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40" name="Freeform 27"/>
          <p:cNvSpPr>
            <a:spLocks/>
          </p:cNvSpPr>
          <p:nvPr/>
        </p:nvSpPr>
        <p:spPr bwMode="auto">
          <a:xfrm>
            <a:off x="602010" y="1981159"/>
            <a:ext cx="2054225" cy="30480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41" name="Freeform 16"/>
          <p:cNvSpPr>
            <a:spLocks/>
          </p:cNvSpPr>
          <p:nvPr/>
        </p:nvSpPr>
        <p:spPr bwMode="auto">
          <a:xfrm>
            <a:off x="2641572" y="1124466"/>
            <a:ext cx="458788" cy="1454320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2076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z1</a:t>
            </a:r>
            <a:endParaRPr lang="hu-HU" altLang="en-US" sz="1200" dirty="0"/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2457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z2</a:t>
            </a:r>
            <a:endParaRPr lang="hu-HU" altLang="en-US" sz="1200" dirty="0"/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2838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z3</a:t>
            </a:r>
            <a:endParaRPr lang="hu-HU" altLang="en-US" sz="1200" dirty="0"/>
          </a:p>
        </p:txBody>
      </p:sp>
      <p:sp>
        <p:nvSpPr>
          <p:cNvPr id="45" name="Rectangle 6"/>
          <p:cNvSpPr>
            <a:spLocks noChangeArrowheads="1"/>
          </p:cNvSpPr>
          <p:nvPr/>
        </p:nvSpPr>
        <p:spPr bwMode="auto">
          <a:xfrm>
            <a:off x="3219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z4</a:t>
            </a:r>
            <a:endParaRPr lang="hu-HU" altLang="en-US" sz="1200" dirty="0"/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3600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z5</a:t>
            </a:r>
            <a:endParaRPr lang="hu-HU" altLang="en-US" sz="1200" dirty="0"/>
          </a:p>
        </p:txBody>
      </p: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3981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z6</a:t>
            </a:r>
            <a:endParaRPr lang="hu-HU" altLang="en-US" sz="1200" dirty="0"/>
          </a:p>
        </p:txBody>
      </p:sp>
      <p:sp>
        <p:nvSpPr>
          <p:cNvPr id="48" name="Rectangle 9"/>
          <p:cNvSpPr>
            <a:spLocks noChangeArrowheads="1"/>
          </p:cNvSpPr>
          <p:nvPr/>
        </p:nvSpPr>
        <p:spPr bwMode="auto">
          <a:xfrm>
            <a:off x="4362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z7</a:t>
            </a:r>
            <a:endParaRPr lang="hu-HU" altLang="en-US" sz="1200" dirty="0"/>
          </a:p>
        </p:txBody>
      </p:sp>
      <p:sp>
        <p:nvSpPr>
          <p:cNvPr id="49" name="Rectangle 10"/>
          <p:cNvSpPr>
            <a:spLocks noChangeArrowheads="1"/>
          </p:cNvSpPr>
          <p:nvPr/>
        </p:nvSpPr>
        <p:spPr bwMode="auto">
          <a:xfrm>
            <a:off x="4740846" y="3099943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84" name="Szövegdoboz 83"/>
          <p:cNvSpPr txBox="1"/>
          <p:nvPr/>
        </p:nvSpPr>
        <p:spPr>
          <a:xfrm>
            <a:off x="5486400" y="741204"/>
            <a:ext cx="375949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a k+1. </a:t>
            </a:r>
            <a:r>
              <a:rPr lang="en-US" sz="1200" dirty="0" err="1" smtClean="0"/>
              <a:t>szalag</a:t>
            </a:r>
            <a:r>
              <a:rPr lang="en-US" sz="1200" dirty="0" smtClean="0"/>
              <a:t> </a:t>
            </a:r>
            <a:r>
              <a:rPr lang="en-US" sz="1200" dirty="0" err="1" smtClean="0"/>
              <a:t>tartalma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leírása</a:t>
            </a:r>
            <a:r>
              <a:rPr lang="en-US" sz="1200" dirty="0" smtClean="0"/>
              <a:t> </a:t>
            </a:r>
            <a:r>
              <a:rPr lang="en-US" sz="1200" dirty="0" err="1" smtClean="0"/>
              <a:t>és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</a:t>
            </a:r>
            <a:r>
              <a:rPr lang="en-US" sz="1200" dirty="0" err="1" smtClean="0"/>
              <a:t>aktuális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állapota</a:t>
            </a:r>
            <a:r>
              <a:rPr lang="en-US" sz="1200" dirty="0" smtClean="0"/>
              <a:t> (</a:t>
            </a:r>
            <a:r>
              <a:rPr lang="en-US" sz="1200" dirty="0" err="1" smtClean="0"/>
              <a:t>ami</a:t>
            </a:r>
            <a:r>
              <a:rPr lang="en-US" sz="1200" dirty="0" smtClean="0"/>
              <a:t> </a:t>
            </a:r>
            <a:r>
              <a:rPr lang="en-US" sz="1200" dirty="0" err="1" smtClean="0"/>
              <a:t>ezdetben</a:t>
            </a:r>
            <a:r>
              <a:rPr lang="en-US" sz="1200" dirty="0" smtClean="0"/>
              <a:t> a </a:t>
            </a:r>
            <a:r>
              <a:rPr lang="en-US" sz="1200" dirty="0" err="1" smtClean="0"/>
              <a:t>kezdő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</a:t>
            </a:r>
            <a:r>
              <a:rPr lang="en-US" sz="1200" dirty="0" smtClean="0"/>
              <a:t>).</a:t>
            </a:r>
          </a:p>
          <a:p>
            <a:r>
              <a:rPr lang="en-US" sz="1200" dirty="0"/>
              <a:t> </a:t>
            </a:r>
            <a:r>
              <a:rPr lang="en-US" sz="1200" dirty="0" err="1" smtClean="0"/>
              <a:t>Működése</a:t>
            </a:r>
            <a:r>
              <a:rPr lang="en-US" sz="1200" dirty="0" smtClean="0"/>
              <a:t>:</a:t>
            </a:r>
          </a:p>
          <a:p>
            <a:endParaRPr lang="en-US" sz="1200" dirty="0"/>
          </a:p>
          <a:p>
            <a:r>
              <a:rPr lang="en-US" sz="1200" dirty="0" smtClean="0"/>
              <a:t>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lépésére</a:t>
            </a:r>
            <a:r>
              <a:rPr lang="en-US" sz="1200" dirty="0" smtClean="0"/>
              <a:t>:</a:t>
            </a:r>
          </a:p>
          <a:p>
            <a:endParaRPr lang="en-US" sz="1200" dirty="0" smtClean="0"/>
          </a:p>
          <a:p>
            <a:r>
              <a:rPr lang="en-US" sz="1200" dirty="0" smtClean="0"/>
              <a:t>1. </a:t>
            </a:r>
            <a:r>
              <a:rPr lang="en-US" sz="1200" dirty="0" err="1" smtClean="0"/>
              <a:t>leolvassa</a:t>
            </a:r>
            <a:r>
              <a:rPr lang="en-US" sz="1200" dirty="0" smtClean="0"/>
              <a:t>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</a:t>
            </a:r>
            <a:r>
              <a:rPr lang="en-US" sz="1200" dirty="0" smtClean="0"/>
              <a:t> </a:t>
            </a:r>
            <a:r>
              <a:rPr lang="en-US" sz="1200" dirty="0" err="1" smtClean="0"/>
              <a:t>író-olvasó</a:t>
            </a:r>
            <a:r>
              <a:rPr lang="en-US" sz="1200" dirty="0" smtClean="0"/>
              <a:t> </a:t>
            </a:r>
            <a:r>
              <a:rPr lang="en-US" sz="1200" dirty="0" err="1" smtClean="0"/>
              <a:t>feje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 err="1" smtClean="0"/>
              <a:t>alatti</a:t>
            </a:r>
            <a:r>
              <a:rPr lang="en-US" sz="1200" dirty="0" smtClean="0"/>
              <a:t> </a:t>
            </a:r>
            <a:r>
              <a:rPr lang="en-US" sz="1200" dirty="0" err="1" smtClean="0"/>
              <a:t>tartalmat</a:t>
            </a:r>
            <a:endParaRPr lang="en-US" sz="1200" dirty="0" smtClean="0"/>
          </a:p>
          <a:p>
            <a:r>
              <a:rPr lang="en-US" sz="1200" dirty="0" smtClean="0"/>
              <a:t>2. </a:t>
            </a:r>
            <a:r>
              <a:rPr lang="en-US" sz="1200" dirty="0" err="1" smtClean="0"/>
              <a:t>megáll</a:t>
            </a:r>
            <a:r>
              <a:rPr lang="en-US" sz="1200" dirty="0" smtClean="0"/>
              <a:t>, 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  <a:r>
              <a:rPr lang="en-US" sz="1200" dirty="0" err="1" smtClean="0"/>
              <a:t>végrehajtja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alábbiakat</a:t>
            </a:r>
            <a:r>
              <a:rPr lang="en-US" sz="1200" dirty="0" smtClean="0"/>
              <a:t>: </a:t>
            </a:r>
          </a:p>
          <a:p>
            <a:r>
              <a:rPr lang="en-US" sz="1200" dirty="0" smtClean="0"/>
              <a:t>2.1.  </a:t>
            </a:r>
            <a:r>
              <a:rPr lang="en-US" sz="1200" dirty="0" err="1" smtClean="0"/>
              <a:t>leolvassa</a:t>
            </a:r>
            <a:r>
              <a:rPr lang="en-US" sz="1200" dirty="0" smtClean="0"/>
              <a:t> a k+1. </a:t>
            </a:r>
            <a:r>
              <a:rPr lang="en-US" sz="1200" dirty="0" err="1" smtClean="0"/>
              <a:t>szalagról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aktuális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állapotához</a:t>
            </a:r>
            <a:r>
              <a:rPr lang="en-US" sz="1200" dirty="0" smtClean="0"/>
              <a:t> </a:t>
            </a:r>
            <a:r>
              <a:rPr lang="en-US" sz="1200" dirty="0" err="1" smtClean="0"/>
              <a:t>tartozó</a:t>
            </a:r>
            <a:r>
              <a:rPr lang="en-US" sz="1200" dirty="0" smtClean="0"/>
              <a:t> </a:t>
            </a:r>
            <a:r>
              <a:rPr lang="en-US" sz="1200" dirty="0" err="1" smtClean="0"/>
              <a:t>utasítássort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(</a:t>
            </a:r>
            <a:r>
              <a:rPr lang="en-US" sz="1200" dirty="0" err="1" smtClean="0"/>
              <a:t>állapot</a:t>
            </a:r>
            <a:r>
              <a:rPr lang="en-US" sz="1200" dirty="0" smtClean="0"/>
              <a:t>, </a:t>
            </a:r>
            <a:r>
              <a:rPr lang="en-US" sz="1200" dirty="0" err="1" smtClean="0"/>
              <a:t>betű</a:t>
            </a:r>
            <a:r>
              <a:rPr lang="en-US" sz="1200" dirty="0" smtClean="0"/>
              <a:t>, </a:t>
            </a:r>
            <a:r>
              <a:rPr lang="en-US" sz="1200" dirty="0" err="1" smtClean="0"/>
              <a:t>új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</a:t>
            </a:r>
            <a:r>
              <a:rPr lang="en-US" sz="1200" dirty="0" smtClean="0"/>
              <a:t>, 1. </a:t>
            </a:r>
            <a:r>
              <a:rPr lang="en-US" sz="1200" dirty="0" err="1" smtClean="0"/>
              <a:t>új</a:t>
            </a:r>
            <a:r>
              <a:rPr lang="en-US" sz="1200" dirty="0" smtClean="0"/>
              <a:t> </a:t>
            </a:r>
            <a:r>
              <a:rPr lang="en-US" sz="1200" dirty="0" err="1" smtClean="0"/>
              <a:t>betű</a:t>
            </a:r>
            <a:r>
              <a:rPr lang="en-US" sz="1200" dirty="0" smtClean="0"/>
              <a:t>, 1. </a:t>
            </a:r>
            <a:r>
              <a:rPr lang="en-US" sz="1200" dirty="0" err="1" smtClean="0"/>
              <a:t>irány</a:t>
            </a:r>
            <a:r>
              <a:rPr lang="en-US" sz="1200" dirty="0" smtClean="0"/>
              <a:t>,..,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k. </a:t>
            </a:r>
            <a:r>
              <a:rPr lang="en-US" sz="1200" dirty="0" err="1" smtClean="0"/>
              <a:t>állapot</a:t>
            </a:r>
            <a:r>
              <a:rPr lang="en-US" sz="1200" dirty="0" smtClean="0"/>
              <a:t>, k. </a:t>
            </a:r>
            <a:r>
              <a:rPr lang="en-US" sz="1200" dirty="0" err="1" smtClean="0"/>
              <a:t>irány</a:t>
            </a:r>
            <a:r>
              <a:rPr lang="en-US" sz="1200" dirty="0" smtClean="0"/>
              <a:t>)) </a:t>
            </a:r>
          </a:p>
          <a:p>
            <a:r>
              <a:rPr lang="en-US" sz="1200" dirty="0" smtClean="0"/>
              <a:t>2.2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szalag</a:t>
            </a:r>
            <a:r>
              <a:rPr lang="en-US" sz="1200" dirty="0" smtClean="0"/>
              <a:t> </a:t>
            </a:r>
            <a:r>
              <a:rPr lang="en-US" sz="1200" dirty="0" err="1" smtClean="0"/>
              <a:t>író-olvasó</a:t>
            </a:r>
            <a:r>
              <a:rPr lang="en-US" sz="1200" dirty="0" smtClean="0"/>
              <a:t> </a:t>
            </a:r>
            <a:r>
              <a:rPr lang="en-US" sz="1200" dirty="0" err="1" smtClean="0"/>
              <a:t>feje</a:t>
            </a:r>
            <a:r>
              <a:rPr lang="en-US" sz="1200" dirty="0" smtClean="0"/>
              <a:t> </a:t>
            </a:r>
            <a:r>
              <a:rPr lang="en-US" sz="1200" dirty="0" err="1" smtClean="0"/>
              <a:t>visszaírja</a:t>
            </a:r>
            <a:r>
              <a:rPr lang="en-US" sz="1200" dirty="0" smtClean="0"/>
              <a:t> a </a:t>
            </a:r>
            <a:r>
              <a:rPr lang="en-US" sz="1200" dirty="0" err="1" smtClean="0"/>
              <a:t>kívánt</a:t>
            </a:r>
            <a:r>
              <a:rPr lang="en-US" sz="1200" dirty="0" smtClean="0"/>
              <a:t> </a:t>
            </a:r>
            <a:r>
              <a:rPr lang="en-US" sz="1200" dirty="0" err="1" smtClean="0"/>
              <a:t>új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 err="1" smtClean="0"/>
              <a:t>karaktert</a:t>
            </a:r>
            <a:r>
              <a:rPr lang="en-US" sz="1200" dirty="0" smtClean="0"/>
              <a:t>, s </a:t>
            </a:r>
            <a:r>
              <a:rPr lang="en-US" sz="1200" dirty="0" err="1" smtClean="0"/>
              <a:t>elmozdul</a:t>
            </a:r>
            <a:r>
              <a:rPr lang="en-US" sz="1200" dirty="0" smtClean="0"/>
              <a:t> a </a:t>
            </a:r>
            <a:r>
              <a:rPr lang="en-US" sz="1200" dirty="0" err="1" smtClean="0"/>
              <a:t>kívánt</a:t>
            </a:r>
            <a:r>
              <a:rPr lang="en-US" sz="1200" dirty="0" smtClean="0"/>
              <a:t> </a:t>
            </a:r>
            <a:r>
              <a:rPr lang="en-US" sz="1200" dirty="0" err="1" smtClean="0"/>
              <a:t>irányban</a:t>
            </a:r>
            <a:endParaRPr lang="en-US" sz="1200" dirty="0" smtClean="0"/>
          </a:p>
          <a:p>
            <a:r>
              <a:rPr lang="en-US" sz="1200" dirty="0" smtClean="0"/>
              <a:t>2.3 </a:t>
            </a:r>
            <a:r>
              <a:rPr lang="en-US" sz="1200" dirty="0" err="1" smtClean="0"/>
              <a:t>feelírja</a:t>
            </a:r>
            <a:r>
              <a:rPr lang="en-US" sz="1200" dirty="0" smtClean="0"/>
              <a:t> a k+1. </a:t>
            </a:r>
            <a:r>
              <a:rPr lang="en-US" sz="1200" dirty="0" err="1" smtClean="0"/>
              <a:t>szalagra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új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állapotot</a:t>
            </a:r>
            <a:endParaRPr lang="en-US" sz="1200" dirty="0" smtClean="0"/>
          </a:p>
        </p:txBody>
      </p:sp>
      <p:sp>
        <p:nvSpPr>
          <p:cNvPr id="85" name="Rectangle 12"/>
          <p:cNvSpPr>
            <a:spLocks noChangeArrowheads="1"/>
          </p:cNvSpPr>
          <p:nvPr/>
        </p:nvSpPr>
        <p:spPr bwMode="auto">
          <a:xfrm>
            <a:off x="1741958" y="3151623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86" name="Rectangle 13"/>
          <p:cNvSpPr>
            <a:spLocks noChangeArrowheads="1"/>
          </p:cNvSpPr>
          <p:nvPr/>
        </p:nvSpPr>
        <p:spPr bwMode="auto">
          <a:xfrm>
            <a:off x="5002304" y="1503992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87" name="Rectangle 13"/>
          <p:cNvSpPr>
            <a:spLocks noChangeArrowheads="1"/>
          </p:cNvSpPr>
          <p:nvPr/>
        </p:nvSpPr>
        <p:spPr bwMode="auto">
          <a:xfrm>
            <a:off x="5049571" y="2720116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19" name="Rectangle 13"/>
          <p:cNvSpPr>
            <a:spLocks noChangeArrowheads="1"/>
          </p:cNvSpPr>
          <p:nvPr/>
        </p:nvSpPr>
        <p:spPr bwMode="auto">
          <a:xfrm>
            <a:off x="4539934" y="4309709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 smtClean="0"/>
              <a:t>...</a:t>
            </a:r>
            <a:endParaRPr lang="hu-HU" altLang="en-US" sz="1200" dirty="0"/>
          </a:p>
        </p:txBody>
      </p:sp>
      <p:sp>
        <p:nvSpPr>
          <p:cNvPr id="124" name="Szövegdoboz 123"/>
          <p:cNvSpPr txBox="1"/>
          <p:nvPr/>
        </p:nvSpPr>
        <p:spPr>
          <a:xfrm>
            <a:off x="1523427" y="74650"/>
            <a:ext cx="4587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Univerzális</a:t>
            </a:r>
            <a:r>
              <a:rPr lang="en-US" b="1" dirty="0" smtClean="0"/>
              <a:t>  (</a:t>
            </a:r>
            <a:r>
              <a:rPr lang="en-US" b="1" dirty="0" err="1" smtClean="0"/>
              <a:t>utánzó</a:t>
            </a:r>
            <a:r>
              <a:rPr lang="en-US" b="1" dirty="0" smtClean="0"/>
              <a:t>) Turing </a:t>
            </a:r>
            <a:r>
              <a:rPr lang="en-US" b="1" dirty="0" err="1" smtClean="0"/>
              <a:t>gép</a:t>
            </a:r>
            <a:r>
              <a:rPr lang="en-US" b="1" dirty="0" smtClean="0"/>
              <a:t> </a:t>
            </a:r>
            <a:r>
              <a:rPr lang="en-US" b="1" dirty="0" err="1" smtClean="0"/>
              <a:t>létezése</a:t>
            </a:r>
            <a:endParaRPr lang="en-US" b="1" dirty="0"/>
          </a:p>
        </p:txBody>
      </p:sp>
      <p:sp>
        <p:nvSpPr>
          <p:cNvPr id="133" name="Rectangle 12"/>
          <p:cNvSpPr>
            <a:spLocks noChangeArrowheads="1"/>
          </p:cNvSpPr>
          <p:nvPr/>
        </p:nvSpPr>
        <p:spPr bwMode="auto">
          <a:xfrm>
            <a:off x="4775033" y="236060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39" name="Szövegdoboz 138"/>
          <p:cNvSpPr txBox="1"/>
          <p:nvPr/>
        </p:nvSpPr>
        <p:spPr>
          <a:xfrm>
            <a:off x="-301793" y="4266764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40" name="Rectangle 3"/>
          <p:cNvSpPr>
            <a:spLocks noChangeArrowheads="1"/>
          </p:cNvSpPr>
          <p:nvPr/>
        </p:nvSpPr>
        <p:spPr bwMode="auto">
          <a:xfrm>
            <a:off x="1450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x1</a:t>
            </a:r>
            <a:endParaRPr lang="hu-HU" altLang="en-US" sz="1200" dirty="0"/>
          </a:p>
        </p:txBody>
      </p:sp>
      <p:sp>
        <p:nvSpPr>
          <p:cNvPr id="141" name="Rectangle 4"/>
          <p:cNvSpPr>
            <a:spLocks noChangeArrowheads="1"/>
          </p:cNvSpPr>
          <p:nvPr/>
        </p:nvSpPr>
        <p:spPr bwMode="auto">
          <a:xfrm>
            <a:off x="1831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x2</a:t>
            </a:r>
            <a:endParaRPr lang="hu-HU" altLang="en-US" sz="1200" dirty="0"/>
          </a:p>
        </p:txBody>
      </p:sp>
      <p:sp>
        <p:nvSpPr>
          <p:cNvPr id="142" name="Rectangle 5"/>
          <p:cNvSpPr>
            <a:spLocks noChangeArrowheads="1"/>
          </p:cNvSpPr>
          <p:nvPr/>
        </p:nvSpPr>
        <p:spPr bwMode="auto">
          <a:xfrm>
            <a:off x="2212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x3</a:t>
            </a:r>
            <a:endParaRPr lang="hu-HU" altLang="en-US" sz="1200" dirty="0"/>
          </a:p>
        </p:txBody>
      </p:sp>
      <p:sp>
        <p:nvSpPr>
          <p:cNvPr id="143" name="Rectangle 7"/>
          <p:cNvSpPr>
            <a:spLocks noChangeArrowheads="1"/>
          </p:cNvSpPr>
          <p:nvPr/>
        </p:nvSpPr>
        <p:spPr bwMode="auto">
          <a:xfrm>
            <a:off x="2974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x5</a:t>
            </a:r>
            <a:endParaRPr lang="hu-HU" altLang="en-US" sz="1200" dirty="0"/>
          </a:p>
        </p:txBody>
      </p:sp>
      <p:sp>
        <p:nvSpPr>
          <p:cNvPr id="144" name="Rectangle 8"/>
          <p:cNvSpPr>
            <a:spLocks noChangeArrowheads="1"/>
          </p:cNvSpPr>
          <p:nvPr/>
        </p:nvSpPr>
        <p:spPr bwMode="auto">
          <a:xfrm>
            <a:off x="3355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x6</a:t>
            </a:r>
            <a:endParaRPr lang="hu-HU" altLang="en-US" sz="1200" dirty="0"/>
          </a:p>
        </p:txBody>
      </p:sp>
      <p:sp>
        <p:nvSpPr>
          <p:cNvPr id="145" name="Rectangle 9"/>
          <p:cNvSpPr>
            <a:spLocks noChangeArrowheads="1"/>
          </p:cNvSpPr>
          <p:nvPr/>
        </p:nvSpPr>
        <p:spPr bwMode="auto">
          <a:xfrm>
            <a:off x="3736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x7</a:t>
            </a:r>
            <a:endParaRPr lang="hu-HU" altLang="en-US" sz="1200" dirty="0"/>
          </a:p>
        </p:txBody>
      </p:sp>
      <p:sp>
        <p:nvSpPr>
          <p:cNvPr id="146" name="Rectangle 10"/>
          <p:cNvSpPr>
            <a:spLocks noChangeArrowheads="1"/>
          </p:cNvSpPr>
          <p:nvPr/>
        </p:nvSpPr>
        <p:spPr bwMode="auto">
          <a:xfrm>
            <a:off x="4117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x8</a:t>
            </a:r>
            <a:endParaRPr lang="hu-HU" altLang="en-US" sz="1200" dirty="0"/>
          </a:p>
        </p:txBody>
      </p:sp>
      <p:sp>
        <p:nvSpPr>
          <p:cNvPr id="147" name="Rectangle 11"/>
          <p:cNvSpPr>
            <a:spLocks noChangeArrowheads="1"/>
          </p:cNvSpPr>
          <p:nvPr/>
        </p:nvSpPr>
        <p:spPr bwMode="auto">
          <a:xfrm>
            <a:off x="4498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x9</a:t>
            </a:r>
            <a:endParaRPr lang="hu-HU" altLang="en-US" sz="1200" dirty="0"/>
          </a:p>
        </p:txBody>
      </p:sp>
      <p:sp>
        <p:nvSpPr>
          <p:cNvPr id="148" name="Rectangle 12"/>
          <p:cNvSpPr>
            <a:spLocks noChangeArrowheads="1"/>
          </p:cNvSpPr>
          <p:nvPr/>
        </p:nvSpPr>
        <p:spPr bwMode="auto">
          <a:xfrm>
            <a:off x="-351599" y="594506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49" name="Rectangle 14"/>
          <p:cNvSpPr>
            <a:spLocks noChangeArrowheads="1"/>
          </p:cNvSpPr>
          <p:nvPr/>
        </p:nvSpPr>
        <p:spPr bwMode="auto">
          <a:xfrm>
            <a:off x="-142187" y="4952465"/>
            <a:ext cx="1134926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végtelen szalag</a:t>
            </a:r>
          </a:p>
        </p:txBody>
      </p:sp>
      <p:sp>
        <p:nvSpPr>
          <p:cNvPr id="150" name="Rectangle 15"/>
          <p:cNvSpPr>
            <a:spLocks noChangeArrowheads="1"/>
          </p:cNvSpPr>
          <p:nvPr/>
        </p:nvSpPr>
        <p:spPr bwMode="auto">
          <a:xfrm>
            <a:off x="-72399" y="4609455"/>
            <a:ext cx="864019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„rekeszek”</a:t>
            </a:r>
          </a:p>
        </p:txBody>
      </p:sp>
      <p:sp>
        <p:nvSpPr>
          <p:cNvPr id="151" name="Freeform 16"/>
          <p:cNvSpPr>
            <a:spLocks/>
          </p:cNvSpPr>
          <p:nvPr/>
        </p:nvSpPr>
        <p:spPr bwMode="auto">
          <a:xfrm>
            <a:off x="2974807" y="4451430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52" name="Rectangle 17"/>
          <p:cNvSpPr>
            <a:spLocks noChangeArrowheads="1"/>
          </p:cNvSpPr>
          <p:nvPr/>
        </p:nvSpPr>
        <p:spPr bwMode="auto">
          <a:xfrm>
            <a:off x="2547509" y="3915129"/>
            <a:ext cx="1265497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153" name="Line 20"/>
          <p:cNvSpPr>
            <a:spLocks noChangeShapeType="1"/>
          </p:cNvSpPr>
          <p:nvPr/>
        </p:nvSpPr>
        <p:spPr bwMode="auto">
          <a:xfrm flipV="1">
            <a:off x="3198478" y="4093589"/>
            <a:ext cx="1063531" cy="550999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54" name="Rectangle 21"/>
          <p:cNvSpPr>
            <a:spLocks noChangeArrowheads="1"/>
          </p:cNvSpPr>
          <p:nvPr/>
        </p:nvSpPr>
        <p:spPr bwMode="auto">
          <a:xfrm>
            <a:off x="579791" y="3880156"/>
            <a:ext cx="1335302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véges állapotú gép</a:t>
            </a:r>
          </a:p>
        </p:txBody>
      </p:sp>
      <p:sp>
        <p:nvSpPr>
          <p:cNvPr id="155" name="Line 22"/>
          <p:cNvSpPr>
            <a:spLocks noChangeShapeType="1"/>
          </p:cNvSpPr>
          <p:nvPr/>
        </p:nvSpPr>
        <p:spPr bwMode="auto">
          <a:xfrm flipH="1" flipV="1">
            <a:off x="1444197" y="4574541"/>
            <a:ext cx="531812" cy="457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56" name="Line 23"/>
          <p:cNvSpPr>
            <a:spLocks noChangeShapeType="1"/>
          </p:cNvSpPr>
          <p:nvPr/>
        </p:nvSpPr>
        <p:spPr bwMode="auto">
          <a:xfrm flipH="1" flipV="1">
            <a:off x="1988543" y="4018977"/>
            <a:ext cx="530225" cy="14922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57" name="Rectangle 24"/>
          <p:cNvSpPr>
            <a:spLocks noChangeArrowheads="1"/>
          </p:cNvSpPr>
          <p:nvPr/>
        </p:nvSpPr>
        <p:spPr bwMode="auto">
          <a:xfrm>
            <a:off x="628392" y="4324559"/>
            <a:ext cx="872034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szimbólum</a:t>
            </a:r>
          </a:p>
        </p:txBody>
      </p:sp>
      <p:sp>
        <p:nvSpPr>
          <p:cNvPr id="158" name="Rectangle 28"/>
          <p:cNvSpPr>
            <a:spLocks noChangeArrowheads="1"/>
          </p:cNvSpPr>
          <p:nvPr/>
        </p:nvSpPr>
        <p:spPr bwMode="auto">
          <a:xfrm>
            <a:off x="641985" y="5594430"/>
            <a:ext cx="1639873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altLang="en-US" sz="1200" dirty="0"/>
              <a:t>balra / jobbra mozdulás</a:t>
            </a:r>
          </a:p>
        </p:txBody>
      </p:sp>
      <p:sp>
        <p:nvSpPr>
          <p:cNvPr id="159" name="Freeform 16"/>
          <p:cNvSpPr>
            <a:spLocks/>
          </p:cNvSpPr>
          <p:nvPr/>
        </p:nvSpPr>
        <p:spPr bwMode="auto">
          <a:xfrm>
            <a:off x="3427240" y="4448529"/>
            <a:ext cx="458788" cy="1873291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60" name="Rectangle 5"/>
          <p:cNvSpPr>
            <a:spLocks noChangeArrowheads="1"/>
          </p:cNvSpPr>
          <p:nvPr/>
        </p:nvSpPr>
        <p:spPr bwMode="auto">
          <a:xfrm>
            <a:off x="2593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/>
              <a:t>8</a:t>
            </a:r>
          </a:p>
        </p:txBody>
      </p:sp>
      <p:sp>
        <p:nvSpPr>
          <p:cNvPr id="161" name="Rectangle 12"/>
          <p:cNvSpPr>
            <a:spLocks noChangeArrowheads="1"/>
          </p:cNvSpPr>
          <p:nvPr/>
        </p:nvSpPr>
        <p:spPr bwMode="auto">
          <a:xfrm>
            <a:off x="1146007" y="4994074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162" name="Line 22"/>
          <p:cNvSpPr>
            <a:spLocks noChangeShapeType="1"/>
          </p:cNvSpPr>
          <p:nvPr/>
        </p:nvSpPr>
        <p:spPr bwMode="auto">
          <a:xfrm flipH="1" flipV="1">
            <a:off x="785119" y="4803141"/>
            <a:ext cx="681489" cy="29864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63" name="Rectangle 3"/>
          <p:cNvSpPr>
            <a:spLocks noChangeArrowheads="1"/>
          </p:cNvSpPr>
          <p:nvPr/>
        </p:nvSpPr>
        <p:spPr bwMode="auto">
          <a:xfrm>
            <a:off x="-72399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1</a:t>
            </a:r>
            <a:endParaRPr lang="hu-HU" altLang="en-US" sz="1200" dirty="0"/>
          </a:p>
        </p:txBody>
      </p:sp>
      <p:sp>
        <p:nvSpPr>
          <p:cNvPr id="164" name="Rectangle 4"/>
          <p:cNvSpPr>
            <a:spLocks noChangeArrowheads="1"/>
          </p:cNvSpPr>
          <p:nvPr/>
        </p:nvSpPr>
        <p:spPr bwMode="auto">
          <a:xfrm>
            <a:off x="308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2</a:t>
            </a:r>
            <a:endParaRPr lang="hu-HU" altLang="en-US" sz="1200" dirty="0"/>
          </a:p>
        </p:txBody>
      </p:sp>
      <p:sp>
        <p:nvSpPr>
          <p:cNvPr id="165" name="Rectangle 5"/>
          <p:cNvSpPr>
            <a:spLocks noChangeArrowheads="1"/>
          </p:cNvSpPr>
          <p:nvPr/>
        </p:nvSpPr>
        <p:spPr bwMode="auto">
          <a:xfrm>
            <a:off x="689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3</a:t>
            </a:r>
            <a:endParaRPr lang="hu-HU" altLang="en-US" sz="1200" dirty="0"/>
          </a:p>
        </p:txBody>
      </p:sp>
      <p:sp>
        <p:nvSpPr>
          <p:cNvPr id="166" name="Rectangle 6"/>
          <p:cNvSpPr>
            <a:spLocks noChangeArrowheads="1"/>
          </p:cNvSpPr>
          <p:nvPr/>
        </p:nvSpPr>
        <p:spPr bwMode="auto">
          <a:xfrm>
            <a:off x="1070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4</a:t>
            </a:r>
            <a:endParaRPr lang="hu-HU" altLang="en-US" sz="1200" dirty="0"/>
          </a:p>
        </p:txBody>
      </p:sp>
      <p:sp>
        <p:nvSpPr>
          <p:cNvPr id="167" name="Rectangle 7"/>
          <p:cNvSpPr>
            <a:spLocks noChangeArrowheads="1"/>
          </p:cNvSpPr>
          <p:nvPr/>
        </p:nvSpPr>
        <p:spPr bwMode="auto">
          <a:xfrm>
            <a:off x="1451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5</a:t>
            </a:r>
            <a:endParaRPr lang="hu-HU" altLang="en-US" sz="1200" dirty="0"/>
          </a:p>
        </p:txBody>
      </p:sp>
      <p:sp>
        <p:nvSpPr>
          <p:cNvPr id="168" name="Rectangle 8"/>
          <p:cNvSpPr>
            <a:spLocks noChangeArrowheads="1"/>
          </p:cNvSpPr>
          <p:nvPr/>
        </p:nvSpPr>
        <p:spPr bwMode="auto">
          <a:xfrm>
            <a:off x="1832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6</a:t>
            </a:r>
            <a:endParaRPr lang="hu-HU" altLang="en-US" sz="1200" dirty="0"/>
          </a:p>
        </p:txBody>
      </p:sp>
      <p:sp>
        <p:nvSpPr>
          <p:cNvPr id="169" name="Rectangle 9"/>
          <p:cNvSpPr>
            <a:spLocks noChangeArrowheads="1"/>
          </p:cNvSpPr>
          <p:nvPr/>
        </p:nvSpPr>
        <p:spPr bwMode="auto">
          <a:xfrm>
            <a:off x="2213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7</a:t>
            </a:r>
            <a:endParaRPr lang="hu-HU" altLang="en-US" sz="1200" dirty="0"/>
          </a:p>
        </p:txBody>
      </p:sp>
      <p:sp>
        <p:nvSpPr>
          <p:cNvPr id="170" name="Rectangle 10"/>
          <p:cNvSpPr>
            <a:spLocks noChangeArrowheads="1"/>
          </p:cNvSpPr>
          <p:nvPr/>
        </p:nvSpPr>
        <p:spPr bwMode="auto">
          <a:xfrm>
            <a:off x="2594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r>
              <a:rPr lang="en-US" altLang="en-US" sz="1200" dirty="0"/>
              <a:t>y</a:t>
            </a:r>
            <a:r>
              <a:rPr lang="en-US" altLang="en-US" sz="1200" dirty="0" smtClean="0"/>
              <a:t>8</a:t>
            </a:r>
            <a:endParaRPr lang="hu-HU" altLang="en-US" sz="1200" dirty="0"/>
          </a:p>
        </p:txBody>
      </p:sp>
      <p:sp>
        <p:nvSpPr>
          <p:cNvPr id="171" name="Rectangle 11"/>
          <p:cNvSpPr>
            <a:spLocks noChangeArrowheads="1"/>
          </p:cNvSpPr>
          <p:nvPr/>
        </p:nvSpPr>
        <p:spPr bwMode="auto">
          <a:xfrm>
            <a:off x="2975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72" name="Rectangle 12"/>
          <p:cNvSpPr>
            <a:spLocks noChangeArrowheads="1"/>
          </p:cNvSpPr>
          <p:nvPr/>
        </p:nvSpPr>
        <p:spPr bwMode="auto">
          <a:xfrm>
            <a:off x="3339708" y="594506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73" name="Freeform 27"/>
          <p:cNvSpPr>
            <a:spLocks/>
          </p:cNvSpPr>
          <p:nvPr/>
        </p:nvSpPr>
        <p:spPr bwMode="auto">
          <a:xfrm>
            <a:off x="479513" y="5305222"/>
            <a:ext cx="2054225" cy="30480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74" name="Freeform 16"/>
          <p:cNvSpPr>
            <a:spLocks/>
          </p:cNvSpPr>
          <p:nvPr/>
        </p:nvSpPr>
        <p:spPr bwMode="auto">
          <a:xfrm>
            <a:off x="2519075" y="4448529"/>
            <a:ext cx="458788" cy="1454320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75" name="Rectangle 3"/>
          <p:cNvSpPr>
            <a:spLocks noChangeArrowheads="1"/>
          </p:cNvSpPr>
          <p:nvPr/>
        </p:nvSpPr>
        <p:spPr bwMode="auto">
          <a:xfrm>
            <a:off x="1976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z1</a:t>
            </a:r>
            <a:endParaRPr lang="hu-HU" altLang="en-US" sz="1200" dirty="0"/>
          </a:p>
        </p:txBody>
      </p:sp>
      <p:sp>
        <p:nvSpPr>
          <p:cNvPr id="176" name="Rectangle 4"/>
          <p:cNvSpPr>
            <a:spLocks noChangeArrowheads="1"/>
          </p:cNvSpPr>
          <p:nvPr/>
        </p:nvSpPr>
        <p:spPr bwMode="auto">
          <a:xfrm>
            <a:off x="2357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z2</a:t>
            </a:r>
            <a:endParaRPr lang="hu-HU" altLang="en-US" sz="1200" dirty="0"/>
          </a:p>
        </p:txBody>
      </p:sp>
      <p:sp>
        <p:nvSpPr>
          <p:cNvPr id="177" name="Rectangle 5"/>
          <p:cNvSpPr>
            <a:spLocks noChangeArrowheads="1"/>
          </p:cNvSpPr>
          <p:nvPr/>
        </p:nvSpPr>
        <p:spPr bwMode="auto">
          <a:xfrm>
            <a:off x="2738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z3</a:t>
            </a:r>
            <a:endParaRPr lang="hu-HU" altLang="en-US" sz="1200" dirty="0"/>
          </a:p>
        </p:txBody>
      </p:sp>
      <p:sp>
        <p:nvSpPr>
          <p:cNvPr id="178" name="Rectangle 6"/>
          <p:cNvSpPr>
            <a:spLocks noChangeArrowheads="1"/>
          </p:cNvSpPr>
          <p:nvPr/>
        </p:nvSpPr>
        <p:spPr bwMode="auto">
          <a:xfrm>
            <a:off x="3119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z4</a:t>
            </a:r>
            <a:endParaRPr lang="hu-HU" altLang="en-US" sz="1200" dirty="0"/>
          </a:p>
        </p:txBody>
      </p:sp>
      <p:sp>
        <p:nvSpPr>
          <p:cNvPr id="179" name="Rectangle 7"/>
          <p:cNvSpPr>
            <a:spLocks noChangeArrowheads="1"/>
          </p:cNvSpPr>
          <p:nvPr/>
        </p:nvSpPr>
        <p:spPr bwMode="auto">
          <a:xfrm>
            <a:off x="3500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z5</a:t>
            </a:r>
            <a:endParaRPr lang="hu-HU" altLang="en-US" sz="1200" dirty="0"/>
          </a:p>
        </p:txBody>
      </p:sp>
      <p:sp>
        <p:nvSpPr>
          <p:cNvPr id="180" name="Rectangle 8"/>
          <p:cNvSpPr>
            <a:spLocks noChangeArrowheads="1"/>
          </p:cNvSpPr>
          <p:nvPr/>
        </p:nvSpPr>
        <p:spPr bwMode="auto">
          <a:xfrm>
            <a:off x="3881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z6</a:t>
            </a:r>
            <a:endParaRPr lang="hu-HU" altLang="en-US" sz="1200" dirty="0"/>
          </a:p>
        </p:txBody>
      </p:sp>
      <p:sp>
        <p:nvSpPr>
          <p:cNvPr id="181" name="Rectangle 9"/>
          <p:cNvSpPr>
            <a:spLocks noChangeArrowheads="1"/>
          </p:cNvSpPr>
          <p:nvPr/>
        </p:nvSpPr>
        <p:spPr bwMode="auto">
          <a:xfrm>
            <a:off x="4262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z7</a:t>
            </a:r>
            <a:endParaRPr lang="hu-HU" altLang="en-US" sz="1200" dirty="0"/>
          </a:p>
        </p:txBody>
      </p:sp>
      <p:sp>
        <p:nvSpPr>
          <p:cNvPr id="182" name="Rectangle 10"/>
          <p:cNvSpPr>
            <a:spLocks noChangeArrowheads="1"/>
          </p:cNvSpPr>
          <p:nvPr/>
        </p:nvSpPr>
        <p:spPr bwMode="auto">
          <a:xfrm>
            <a:off x="4640195" y="636470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83" name="Rectangle 12"/>
          <p:cNvSpPr>
            <a:spLocks noChangeArrowheads="1"/>
          </p:cNvSpPr>
          <p:nvPr/>
        </p:nvSpPr>
        <p:spPr bwMode="auto">
          <a:xfrm>
            <a:off x="1641307" y="679667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4" name="Rectangle 13"/>
          <p:cNvSpPr>
            <a:spLocks noChangeArrowheads="1"/>
          </p:cNvSpPr>
          <p:nvPr/>
        </p:nvSpPr>
        <p:spPr bwMode="auto">
          <a:xfrm>
            <a:off x="4879807" y="482805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5" name="Rectangle 13"/>
          <p:cNvSpPr>
            <a:spLocks noChangeArrowheads="1"/>
          </p:cNvSpPr>
          <p:nvPr/>
        </p:nvSpPr>
        <p:spPr bwMode="auto">
          <a:xfrm>
            <a:off x="4927074" y="6044179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6" name="Rectangle 3"/>
          <p:cNvSpPr>
            <a:spLocks noChangeArrowheads="1"/>
          </p:cNvSpPr>
          <p:nvPr/>
        </p:nvSpPr>
        <p:spPr bwMode="auto">
          <a:xfrm>
            <a:off x="5821243" y="3991329"/>
            <a:ext cx="1336912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 </a:t>
            </a:r>
            <a:endParaRPr lang="hu-HU" altLang="en-US" sz="1200" dirty="0"/>
          </a:p>
        </p:txBody>
      </p:sp>
      <p:sp>
        <p:nvSpPr>
          <p:cNvPr id="187" name="Rectangle 10"/>
          <p:cNvSpPr>
            <a:spLocks noChangeArrowheads="1"/>
          </p:cNvSpPr>
          <p:nvPr/>
        </p:nvSpPr>
        <p:spPr bwMode="auto">
          <a:xfrm>
            <a:off x="7169883" y="3994356"/>
            <a:ext cx="154682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88" name="Rectangle 12"/>
          <p:cNvSpPr>
            <a:spLocks noChangeArrowheads="1"/>
          </p:cNvSpPr>
          <p:nvPr/>
        </p:nvSpPr>
        <p:spPr bwMode="auto">
          <a:xfrm>
            <a:off x="4652536" y="568466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9" name="Szövegdoboz 188"/>
          <p:cNvSpPr txBox="1"/>
          <p:nvPr/>
        </p:nvSpPr>
        <p:spPr>
          <a:xfrm>
            <a:off x="6011743" y="4007071"/>
            <a:ext cx="835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 </a:t>
            </a:r>
            <a:r>
              <a:rPr lang="en-US" sz="1400" dirty="0" err="1" smtClean="0"/>
              <a:t>leírása</a:t>
            </a:r>
            <a:endParaRPr lang="en-US" sz="1400" dirty="0"/>
          </a:p>
        </p:txBody>
      </p:sp>
      <p:sp>
        <p:nvSpPr>
          <p:cNvPr id="190" name="Szövegdoboz 189"/>
          <p:cNvSpPr txBox="1"/>
          <p:nvPr/>
        </p:nvSpPr>
        <p:spPr>
          <a:xfrm>
            <a:off x="7158510" y="4030967"/>
            <a:ext cx="16003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 </a:t>
            </a:r>
            <a:r>
              <a:rPr lang="en-US" sz="1400" dirty="0" err="1" smtClean="0"/>
              <a:t>aktuális</a:t>
            </a:r>
            <a:r>
              <a:rPr lang="en-US" sz="1400" dirty="0"/>
              <a:t> </a:t>
            </a:r>
            <a:r>
              <a:rPr lang="en-US" sz="1400" dirty="0" err="1" smtClean="0"/>
              <a:t>állapota</a:t>
            </a:r>
            <a:endParaRPr lang="en-US" sz="1400" dirty="0"/>
          </a:p>
        </p:txBody>
      </p:sp>
      <p:sp>
        <p:nvSpPr>
          <p:cNvPr id="191" name="Freeform 27"/>
          <p:cNvSpPr>
            <a:spLocks/>
          </p:cNvSpPr>
          <p:nvPr/>
        </p:nvSpPr>
        <p:spPr bwMode="auto">
          <a:xfrm>
            <a:off x="3767018" y="3941849"/>
            <a:ext cx="2054225" cy="50668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92" name="Szövegdoboz 191"/>
          <p:cNvSpPr txBox="1"/>
          <p:nvPr/>
        </p:nvSpPr>
        <p:spPr>
          <a:xfrm>
            <a:off x="6502209" y="4440498"/>
            <a:ext cx="99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k+1. </a:t>
            </a:r>
            <a:r>
              <a:rPr lang="en-US" sz="1400" dirty="0" err="1" smtClean="0"/>
              <a:t>szalag</a:t>
            </a:r>
            <a:endParaRPr lang="en-US" sz="1400" dirty="0"/>
          </a:p>
        </p:txBody>
      </p:sp>
      <p:sp>
        <p:nvSpPr>
          <p:cNvPr id="193" name="Szövegdoboz 192"/>
          <p:cNvSpPr txBox="1"/>
          <p:nvPr/>
        </p:nvSpPr>
        <p:spPr>
          <a:xfrm>
            <a:off x="97883" y="694913"/>
            <a:ext cx="682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 </a:t>
            </a:r>
            <a:r>
              <a:rPr lang="en-US" sz="1400" b="1" dirty="0" err="1" smtClean="0"/>
              <a:t>gép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  <p:sp>
        <p:nvSpPr>
          <p:cNvPr id="194" name="Szövegdoboz 193"/>
          <p:cNvSpPr txBox="1"/>
          <p:nvPr/>
        </p:nvSpPr>
        <p:spPr>
          <a:xfrm>
            <a:off x="97883" y="3572379"/>
            <a:ext cx="2399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Univerzális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szimuláló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gép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  <p:sp>
        <p:nvSpPr>
          <p:cNvPr id="195" name="Szövegdoboz 194"/>
          <p:cNvSpPr txBox="1"/>
          <p:nvPr/>
        </p:nvSpPr>
        <p:spPr>
          <a:xfrm>
            <a:off x="5821243" y="319398"/>
            <a:ext cx="2225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</a:t>
            </a:r>
            <a:r>
              <a:rPr lang="en-US" sz="1400" b="1" dirty="0" err="1" smtClean="0"/>
              <a:t>szimulálás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folyamata</a:t>
            </a:r>
            <a:r>
              <a:rPr lang="en-US" sz="1400" b="1" dirty="0" smtClean="0"/>
              <a:t>: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94249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-179296" y="9427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573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x1</a:t>
            </a:r>
            <a:endParaRPr lang="hu-HU" altLang="en-US" sz="12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954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x2</a:t>
            </a:r>
            <a:endParaRPr lang="hu-HU" altLang="en-US" sz="12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335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x3</a:t>
            </a:r>
            <a:endParaRPr lang="hu-HU" altLang="en-US" sz="1200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097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x5</a:t>
            </a:r>
            <a:endParaRPr lang="hu-HU" altLang="en-US" sz="120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478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x6</a:t>
            </a:r>
            <a:endParaRPr lang="hu-HU" altLang="en-US" sz="1200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859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x7</a:t>
            </a:r>
            <a:endParaRPr lang="hu-HU" altLang="en-US" sz="1200" dirty="0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240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x8</a:t>
            </a:r>
            <a:endParaRPr lang="hu-HU" altLang="en-US" sz="1200" dirty="0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621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x9</a:t>
            </a:r>
            <a:endParaRPr lang="hu-HU" altLang="en-US" sz="1200" dirty="0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-229102" y="262099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8876988" y="2698176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-19690" y="1628402"/>
            <a:ext cx="1134926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végtelen szalag</a:t>
            </a: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0098" y="1285392"/>
            <a:ext cx="864019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„rekeszek”</a:t>
            </a: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3097304" y="1127367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2670006" y="591066"/>
            <a:ext cx="1265497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4164225" y="245664"/>
            <a:ext cx="982641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szimbólum</a:t>
            </a:r>
          </a:p>
          <a:p>
            <a:r>
              <a:rPr lang="hu-HU" altLang="en-US" sz="1200" dirty="0" err="1"/>
              <a:t>irás</a:t>
            </a:r>
            <a:r>
              <a:rPr lang="hu-HU" altLang="en-US" sz="1200" dirty="0"/>
              <a:t> / olvasás</a:t>
            </a: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V="1">
            <a:off x="3320975" y="769526"/>
            <a:ext cx="1063531" cy="550999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702288" y="556093"/>
            <a:ext cx="1335302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véges állapotú gép</a:t>
            </a:r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flipH="1" flipV="1">
            <a:off x="1566694" y="1250478"/>
            <a:ext cx="531812" cy="457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H="1" flipV="1">
            <a:off x="2111040" y="694914"/>
            <a:ext cx="530225" cy="14922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750889" y="1000496"/>
            <a:ext cx="872034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szimbólum</a:t>
            </a:r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764482" y="2270367"/>
            <a:ext cx="1639873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altLang="en-US" sz="1200" dirty="0"/>
              <a:t>balra / jobbra mozdulás</a:t>
            </a:r>
          </a:p>
        </p:txBody>
      </p:sp>
      <p:sp>
        <p:nvSpPr>
          <p:cNvPr id="27" name="Freeform 16"/>
          <p:cNvSpPr>
            <a:spLocks/>
          </p:cNvSpPr>
          <p:nvPr/>
        </p:nvSpPr>
        <p:spPr bwMode="auto">
          <a:xfrm>
            <a:off x="3549737" y="1124466"/>
            <a:ext cx="458788" cy="2339872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2716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/>
              <a:t>8</a:t>
            </a:r>
          </a:p>
        </p:txBody>
      </p:sp>
      <p:sp>
        <p:nvSpPr>
          <p:cNvPr id="38" name="Rectangle 12"/>
          <p:cNvSpPr>
            <a:spLocks noChangeArrowheads="1"/>
          </p:cNvSpPr>
          <p:nvPr/>
        </p:nvSpPr>
        <p:spPr bwMode="auto">
          <a:xfrm>
            <a:off x="1268504" y="167001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41" name="Line 22"/>
          <p:cNvSpPr>
            <a:spLocks noChangeShapeType="1"/>
          </p:cNvSpPr>
          <p:nvPr/>
        </p:nvSpPr>
        <p:spPr bwMode="auto">
          <a:xfrm flipH="1" flipV="1">
            <a:off x="907616" y="1479078"/>
            <a:ext cx="681489" cy="29864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50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1</a:t>
            </a:r>
            <a:endParaRPr lang="hu-HU" altLang="en-US" sz="1200" dirty="0"/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431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2</a:t>
            </a:r>
            <a:endParaRPr lang="hu-HU" altLang="en-US" sz="1200" dirty="0"/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812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3</a:t>
            </a:r>
            <a:endParaRPr lang="hu-HU" altLang="en-US" sz="1200" dirty="0"/>
          </a:p>
        </p:txBody>
      </p:sp>
      <p:sp>
        <p:nvSpPr>
          <p:cNvPr id="47" name="Rectangle 6"/>
          <p:cNvSpPr>
            <a:spLocks noChangeArrowheads="1"/>
          </p:cNvSpPr>
          <p:nvPr/>
        </p:nvSpPr>
        <p:spPr bwMode="auto">
          <a:xfrm>
            <a:off x="1193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4</a:t>
            </a:r>
            <a:endParaRPr lang="hu-HU" altLang="en-US" sz="1200" dirty="0"/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auto">
          <a:xfrm>
            <a:off x="1574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5</a:t>
            </a:r>
            <a:endParaRPr lang="hu-HU" altLang="en-US" sz="1200" dirty="0"/>
          </a:p>
        </p:txBody>
      </p:sp>
      <p:sp>
        <p:nvSpPr>
          <p:cNvPr id="49" name="Rectangle 8"/>
          <p:cNvSpPr>
            <a:spLocks noChangeArrowheads="1"/>
          </p:cNvSpPr>
          <p:nvPr/>
        </p:nvSpPr>
        <p:spPr bwMode="auto">
          <a:xfrm>
            <a:off x="1955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6</a:t>
            </a:r>
            <a:endParaRPr lang="hu-HU" altLang="en-US" sz="1200" dirty="0"/>
          </a:p>
        </p:txBody>
      </p:sp>
      <p:sp>
        <p:nvSpPr>
          <p:cNvPr id="50" name="Rectangle 9"/>
          <p:cNvSpPr>
            <a:spLocks noChangeArrowheads="1"/>
          </p:cNvSpPr>
          <p:nvPr/>
        </p:nvSpPr>
        <p:spPr bwMode="auto">
          <a:xfrm>
            <a:off x="2336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7</a:t>
            </a:r>
            <a:endParaRPr lang="hu-HU" altLang="en-US" sz="1200" dirty="0"/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2717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r>
              <a:rPr lang="en-US" altLang="en-US" sz="1200" dirty="0"/>
              <a:t>y</a:t>
            </a:r>
            <a:r>
              <a:rPr lang="en-US" altLang="en-US" sz="1200" dirty="0" smtClean="0"/>
              <a:t>8</a:t>
            </a:r>
            <a:endParaRPr lang="hu-HU" altLang="en-US" sz="1200" dirty="0"/>
          </a:p>
        </p:txBody>
      </p:sp>
      <p:sp>
        <p:nvSpPr>
          <p:cNvPr id="52" name="Rectangle 11"/>
          <p:cNvSpPr>
            <a:spLocks noChangeArrowheads="1"/>
          </p:cNvSpPr>
          <p:nvPr/>
        </p:nvSpPr>
        <p:spPr bwMode="auto">
          <a:xfrm>
            <a:off x="3098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53" name="Rectangle 12"/>
          <p:cNvSpPr>
            <a:spLocks noChangeArrowheads="1"/>
          </p:cNvSpPr>
          <p:nvPr/>
        </p:nvSpPr>
        <p:spPr bwMode="auto">
          <a:xfrm>
            <a:off x="3462205" y="262099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57" name="Freeform 27"/>
          <p:cNvSpPr>
            <a:spLocks/>
          </p:cNvSpPr>
          <p:nvPr/>
        </p:nvSpPr>
        <p:spPr bwMode="auto">
          <a:xfrm>
            <a:off x="602010" y="1981159"/>
            <a:ext cx="2054225" cy="30480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58" name="Freeform 16"/>
          <p:cNvSpPr>
            <a:spLocks/>
          </p:cNvSpPr>
          <p:nvPr/>
        </p:nvSpPr>
        <p:spPr bwMode="auto">
          <a:xfrm>
            <a:off x="2641572" y="1124466"/>
            <a:ext cx="458788" cy="1454320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89" name="Rectangle 3"/>
          <p:cNvSpPr>
            <a:spLocks noChangeArrowheads="1"/>
          </p:cNvSpPr>
          <p:nvPr/>
        </p:nvSpPr>
        <p:spPr bwMode="auto">
          <a:xfrm>
            <a:off x="2098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z1</a:t>
            </a:r>
            <a:endParaRPr lang="hu-HU" altLang="en-US" sz="1200" dirty="0"/>
          </a:p>
        </p:txBody>
      </p:sp>
      <p:sp>
        <p:nvSpPr>
          <p:cNvPr id="90" name="Rectangle 4"/>
          <p:cNvSpPr>
            <a:spLocks noChangeArrowheads="1"/>
          </p:cNvSpPr>
          <p:nvPr/>
        </p:nvSpPr>
        <p:spPr bwMode="auto">
          <a:xfrm>
            <a:off x="2479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z2</a:t>
            </a:r>
            <a:endParaRPr lang="hu-HU" altLang="en-US" sz="1200" dirty="0"/>
          </a:p>
        </p:txBody>
      </p:sp>
      <p:sp>
        <p:nvSpPr>
          <p:cNvPr id="91" name="Rectangle 5"/>
          <p:cNvSpPr>
            <a:spLocks noChangeArrowheads="1"/>
          </p:cNvSpPr>
          <p:nvPr/>
        </p:nvSpPr>
        <p:spPr bwMode="auto">
          <a:xfrm>
            <a:off x="2860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z3</a:t>
            </a:r>
            <a:endParaRPr lang="hu-HU" altLang="en-US" sz="1200" dirty="0"/>
          </a:p>
        </p:txBody>
      </p:sp>
      <p:sp>
        <p:nvSpPr>
          <p:cNvPr id="92" name="Rectangle 6"/>
          <p:cNvSpPr>
            <a:spLocks noChangeArrowheads="1"/>
          </p:cNvSpPr>
          <p:nvPr/>
        </p:nvSpPr>
        <p:spPr bwMode="auto">
          <a:xfrm>
            <a:off x="3241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z4</a:t>
            </a:r>
            <a:endParaRPr lang="hu-HU" altLang="en-US" sz="1200" dirty="0"/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3622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z5</a:t>
            </a:r>
            <a:endParaRPr lang="hu-HU" altLang="en-US" sz="1200" dirty="0"/>
          </a:p>
        </p:txBody>
      </p:sp>
      <p:sp>
        <p:nvSpPr>
          <p:cNvPr id="94" name="Rectangle 8"/>
          <p:cNvSpPr>
            <a:spLocks noChangeArrowheads="1"/>
          </p:cNvSpPr>
          <p:nvPr/>
        </p:nvSpPr>
        <p:spPr bwMode="auto">
          <a:xfrm>
            <a:off x="4003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z6</a:t>
            </a:r>
            <a:endParaRPr lang="hu-HU" altLang="en-US" sz="1200" dirty="0"/>
          </a:p>
        </p:txBody>
      </p:sp>
      <p:sp>
        <p:nvSpPr>
          <p:cNvPr id="95" name="Rectangle 9"/>
          <p:cNvSpPr>
            <a:spLocks noChangeArrowheads="1"/>
          </p:cNvSpPr>
          <p:nvPr/>
        </p:nvSpPr>
        <p:spPr bwMode="auto">
          <a:xfrm>
            <a:off x="4384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z7</a:t>
            </a:r>
            <a:endParaRPr lang="hu-HU" altLang="en-US" sz="1200" dirty="0"/>
          </a:p>
        </p:txBody>
      </p:sp>
      <p:sp>
        <p:nvSpPr>
          <p:cNvPr id="96" name="Rectangle 10"/>
          <p:cNvSpPr>
            <a:spLocks noChangeArrowheads="1"/>
          </p:cNvSpPr>
          <p:nvPr/>
        </p:nvSpPr>
        <p:spPr bwMode="auto">
          <a:xfrm>
            <a:off x="4762692" y="342092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99" name="Rectangle 13"/>
          <p:cNvSpPr>
            <a:spLocks noChangeArrowheads="1"/>
          </p:cNvSpPr>
          <p:nvPr/>
        </p:nvSpPr>
        <p:spPr bwMode="auto">
          <a:xfrm>
            <a:off x="5181080" y="3472607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04" name="Rectangle 13"/>
          <p:cNvSpPr>
            <a:spLocks noChangeArrowheads="1"/>
          </p:cNvSpPr>
          <p:nvPr/>
        </p:nvSpPr>
        <p:spPr bwMode="auto">
          <a:xfrm>
            <a:off x="10134600" y="629211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05" name="Freeform 27"/>
          <p:cNvSpPr>
            <a:spLocks/>
          </p:cNvSpPr>
          <p:nvPr/>
        </p:nvSpPr>
        <p:spPr bwMode="auto">
          <a:xfrm>
            <a:off x="5883969" y="6242856"/>
            <a:ext cx="2054225" cy="30480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06" name="Rectangle 3"/>
          <p:cNvSpPr>
            <a:spLocks noChangeArrowheads="1"/>
          </p:cNvSpPr>
          <p:nvPr/>
        </p:nvSpPr>
        <p:spPr bwMode="auto">
          <a:xfrm>
            <a:off x="5066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x1</a:t>
            </a:r>
            <a:endParaRPr lang="hu-HU" altLang="en-US" sz="1200" dirty="0"/>
          </a:p>
        </p:txBody>
      </p:sp>
      <p:sp>
        <p:nvSpPr>
          <p:cNvPr id="107" name="Rectangle 4"/>
          <p:cNvSpPr>
            <a:spLocks noChangeArrowheads="1"/>
          </p:cNvSpPr>
          <p:nvPr/>
        </p:nvSpPr>
        <p:spPr bwMode="auto">
          <a:xfrm>
            <a:off x="5447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x2</a:t>
            </a:r>
            <a:endParaRPr lang="hu-HU" altLang="en-US" sz="1200" dirty="0"/>
          </a:p>
        </p:txBody>
      </p:sp>
      <p:sp>
        <p:nvSpPr>
          <p:cNvPr id="108" name="Rectangle 5"/>
          <p:cNvSpPr>
            <a:spLocks noChangeArrowheads="1"/>
          </p:cNvSpPr>
          <p:nvPr/>
        </p:nvSpPr>
        <p:spPr bwMode="auto">
          <a:xfrm>
            <a:off x="5828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x3</a:t>
            </a:r>
            <a:endParaRPr lang="hu-HU" altLang="en-US" sz="1200" dirty="0"/>
          </a:p>
        </p:txBody>
      </p:sp>
      <p:sp>
        <p:nvSpPr>
          <p:cNvPr id="109" name="Rectangle 6"/>
          <p:cNvSpPr>
            <a:spLocks noChangeArrowheads="1"/>
          </p:cNvSpPr>
          <p:nvPr/>
        </p:nvSpPr>
        <p:spPr bwMode="auto">
          <a:xfrm>
            <a:off x="6209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x4</a:t>
            </a:r>
            <a:endParaRPr lang="hu-HU" altLang="en-US" sz="1200" dirty="0"/>
          </a:p>
        </p:txBody>
      </p:sp>
      <p:sp>
        <p:nvSpPr>
          <p:cNvPr id="110" name="Rectangle 7"/>
          <p:cNvSpPr>
            <a:spLocks noChangeArrowheads="1"/>
          </p:cNvSpPr>
          <p:nvPr/>
        </p:nvSpPr>
        <p:spPr bwMode="auto">
          <a:xfrm>
            <a:off x="6590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*x5</a:t>
            </a:r>
            <a:endParaRPr lang="hu-HU" altLang="en-US" sz="1200" dirty="0"/>
          </a:p>
        </p:txBody>
      </p:sp>
      <p:sp>
        <p:nvSpPr>
          <p:cNvPr id="111" name="Rectangle 8"/>
          <p:cNvSpPr>
            <a:spLocks noChangeArrowheads="1"/>
          </p:cNvSpPr>
          <p:nvPr/>
        </p:nvSpPr>
        <p:spPr bwMode="auto">
          <a:xfrm>
            <a:off x="6971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x6</a:t>
            </a:r>
            <a:endParaRPr lang="hu-HU" altLang="en-US" sz="1200" dirty="0"/>
          </a:p>
        </p:txBody>
      </p:sp>
      <p:sp>
        <p:nvSpPr>
          <p:cNvPr id="112" name="Rectangle 9"/>
          <p:cNvSpPr>
            <a:spLocks noChangeArrowheads="1"/>
          </p:cNvSpPr>
          <p:nvPr/>
        </p:nvSpPr>
        <p:spPr bwMode="auto">
          <a:xfrm>
            <a:off x="7352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x7</a:t>
            </a:r>
            <a:endParaRPr lang="hu-HU" altLang="en-US" sz="1200" dirty="0"/>
          </a:p>
        </p:txBody>
      </p:sp>
      <p:sp>
        <p:nvSpPr>
          <p:cNvPr id="113" name="Rectangle 10"/>
          <p:cNvSpPr>
            <a:spLocks noChangeArrowheads="1"/>
          </p:cNvSpPr>
          <p:nvPr/>
        </p:nvSpPr>
        <p:spPr bwMode="auto">
          <a:xfrm>
            <a:off x="7733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x8</a:t>
            </a:r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14" name="Rectangle 11"/>
          <p:cNvSpPr>
            <a:spLocks noChangeArrowheads="1"/>
          </p:cNvSpPr>
          <p:nvPr/>
        </p:nvSpPr>
        <p:spPr bwMode="auto">
          <a:xfrm>
            <a:off x="8114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x9</a:t>
            </a:r>
            <a:endParaRPr lang="hu-HU" altLang="en-US" sz="1200" dirty="0"/>
          </a:p>
        </p:txBody>
      </p:sp>
      <p:sp>
        <p:nvSpPr>
          <p:cNvPr id="115" name="Rectangle 13"/>
          <p:cNvSpPr>
            <a:spLocks noChangeArrowheads="1"/>
          </p:cNvSpPr>
          <p:nvPr/>
        </p:nvSpPr>
        <p:spPr bwMode="auto">
          <a:xfrm>
            <a:off x="11336006" y="1781633"/>
            <a:ext cx="320601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400"/>
              <a:t>...</a:t>
            </a:r>
          </a:p>
        </p:txBody>
      </p:sp>
      <p:sp>
        <p:nvSpPr>
          <p:cNvPr id="148" name="Rectangle 3"/>
          <p:cNvSpPr>
            <a:spLocks noChangeArrowheads="1"/>
          </p:cNvSpPr>
          <p:nvPr/>
        </p:nvSpPr>
        <p:spPr bwMode="auto">
          <a:xfrm>
            <a:off x="5066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y5</a:t>
            </a:r>
            <a:endParaRPr lang="hu-HU" altLang="en-US" sz="1200" dirty="0"/>
          </a:p>
        </p:txBody>
      </p:sp>
      <p:sp>
        <p:nvSpPr>
          <p:cNvPr id="149" name="Rectangle 4"/>
          <p:cNvSpPr>
            <a:spLocks noChangeArrowheads="1"/>
          </p:cNvSpPr>
          <p:nvPr/>
        </p:nvSpPr>
        <p:spPr bwMode="auto">
          <a:xfrm>
            <a:off x="5447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y6</a:t>
            </a:r>
            <a:endParaRPr lang="hu-HU" altLang="en-US" sz="1200" dirty="0"/>
          </a:p>
        </p:txBody>
      </p:sp>
      <p:sp>
        <p:nvSpPr>
          <p:cNvPr id="150" name="Rectangle 5"/>
          <p:cNvSpPr>
            <a:spLocks noChangeArrowheads="1"/>
          </p:cNvSpPr>
          <p:nvPr/>
        </p:nvSpPr>
        <p:spPr bwMode="auto">
          <a:xfrm>
            <a:off x="5828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y7</a:t>
            </a:r>
            <a:endParaRPr lang="hu-HU" altLang="en-US" sz="1200" dirty="0"/>
          </a:p>
        </p:txBody>
      </p:sp>
      <p:sp>
        <p:nvSpPr>
          <p:cNvPr id="151" name="Rectangle 6"/>
          <p:cNvSpPr>
            <a:spLocks noChangeArrowheads="1"/>
          </p:cNvSpPr>
          <p:nvPr/>
        </p:nvSpPr>
        <p:spPr bwMode="auto">
          <a:xfrm>
            <a:off x="6209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*y8</a:t>
            </a:r>
            <a:endParaRPr lang="hu-HU" altLang="en-US" sz="1200" dirty="0"/>
          </a:p>
        </p:txBody>
      </p:sp>
      <p:sp>
        <p:nvSpPr>
          <p:cNvPr id="152" name="Rectangle 7"/>
          <p:cNvSpPr>
            <a:spLocks noChangeArrowheads="1"/>
          </p:cNvSpPr>
          <p:nvPr/>
        </p:nvSpPr>
        <p:spPr bwMode="auto">
          <a:xfrm>
            <a:off x="6590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53" name="Rectangle 8"/>
          <p:cNvSpPr>
            <a:spLocks noChangeArrowheads="1"/>
          </p:cNvSpPr>
          <p:nvPr/>
        </p:nvSpPr>
        <p:spPr bwMode="auto">
          <a:xfrm>
            <a:off x="6971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54" name="Rectangle 9"/>
          <p:cNvSpPr>
            <a:spLocks noChangeArrowheads="1"/>
          </p:cNvSpPr>
          <p:nvPr/>
        </p:nvSpPr>
        <p:spPr bwMode="auto">
          <a:xfrm>
            <a:off x="7352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55" name="Rectangle 10"/>
          <p:cNvSpPr>
            <a:spLocks noChangeArrowheads="1"/>
          </p:cNvSpPr>
          <p:nvPr/>
        </p:nvSpPr>
        <p:spPr bwMode="auto">
          <a:xfrm>
            <a:off x="7733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.</a:t>
            </a:r>
          </a:p>
        </p:txBody>
      </p:sp>
      <p:sp>
        <p:nvSpPr>
          <p:cNvPr id="156" name="Rectangle 11"/>
          <p:cNvSpPr>
            <a:spLocks noChangeArrowheads="1"/>
          </p:cNvSpPr>
          <p:nvPr/>
        </p:nvSpPr>
        <p:spPr bwMode="auto">
          <a:xfrm>
            <a:off x="8114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57" name="Rectangle 13"/>
          <p:cNvSpPr>
            <a:spLocks noChangeArrowheads="1"/>
          </p:cNvSpPr>
          <p:nvPr/>
        </p:nvSpPr>
        <p:spPr bwMode="auto">
          <a:xfrm>
            <a:off x="11336006" y="2162633"/>
            <a:ext cx="320601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400"/>
              <a:t>...</a:t>
            </a:r>
          </a:p>
        </p:txBody>
      </p:sp>
      <p:sp>
        <p:nvSpPr>
          <p:cNvPr id="158" name="Rectangle 13"/>
          <p:cNvSpPr>
            <a:spLocks noChangeArrowheads="1"/>
          </p:cNvSpPr>
          <p:nvPr/>
        </p:nvSpPr>
        <p:spPr bwMode="auto">
          <a:xfrm>
            <a:off x="7140364" y="5186924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160" name="Rectangle 3"/>
          <p:cNvSpPr>
            <a:spLocks noChangeArrowheads="1"/>
          </p:cNvSpPr>
          <p:nvPr/>
        </p:nvSpPr>
        <p:spPr bwMode="auto">
          <a:xfrm>
            <a:off x="5066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61" name="Rectangle 4"/>
          <p:cNvSpPr>
            <a:spLocks noChangeArrowheads="1"/>
          </p:cNvSpPr>
          <p:nvPr/>
        </p:nvSpPr>
        <p:spPr bwMode="auto">
          <a:xfrm>
            <a:off x="5447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z1</a:t>
            </a:r>
            <a:endParaRPr lang="hu-HU" altLang="en-US" sz="1200" dirty="0"/>
          </a:p>
        </p:txBody>
      </p:sp>
      <p:sp>
        <p:nvSpPr>
          <p:cNvPr id="162" name="Rectangle 5"/>
          <p:cNvSpPr>
            <a:spLocks noChangeArrowheads="1"/>
          </p:cNvSpPr>
          <p:nvPr/>
        </p:nvSpPr>
        <p:spPr bwMode="auto">
          <a:xfrm>
            <a:off x="5828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z2</a:t>
            </a:r>
            <a:endParaRPr lang="hu-HU" altLang="en-US" sz="1200" dirty="0"/>
          </a:p>
        </p:txBody>
      </p:sp>
      <p:sp>
        <p:nvSpPr>
          <p:cNvPr id="163" name="Rectangle 6"/>
          <p:cNvSpPr>
            <a:spLocks noChangeArrowheads="1"/>
          </p:cNvSpPr>
          <p:nvPr/>
        </p:nvSpPr>
        <p:spPr bwMode="auto">
          <a:xfrm>
            <a:off x="6209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z3</a:t>
            </a:r>
            <a:endParaRPr lang="hu-HU" altLang="en-US" sz="1200" dirty="0"/>
          </a:p>
        </p:txBody>
      </p:sp>
      <p:sp>
        <p:nvSpPr>
          <p:cNvPr id="164" name="Rectangle 7"/>
          <p:cNvSpPr>
            <a:spLocks noChangeArrowheads="1"/>
          </p:cNvSpPr>
          <p:nvPr/>
        </p:nvSpPr>
        <p:spPr bwMode="auto">
          <a:xfrm>
            <a:off x="6590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z4</a:t>
            </a:r>
            <a:endParaRPr lang="hu-HU" altLang="en-US" sz="1200" dirty="0"/>
          </a:p>
        </p:txBody>
      </p:sp>
      <p:sp>
        <p:nvSpPr>
          <p:cNvPr id="165" name="Rectangle 8"/>
          <p:cNvSpPr>
            <a:spLocks noChangeArrowheads="1"/>
          </p:cNvSpPr>
          <p:nvPr/>
        </p:nvSpPr>
        <p:spPr bwMode="auto">
          <a:xfrm>
            <a:off x="6971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*z5</a:t>
            </a:r>
            <a:endParaRPr lang="hu-HU" altLang="en-US" sz="1200" dirty="0"/>
          </a:p>
        </p:txBody>
      </p:sp>
      <p:sp>
        <p:nvSpPr>
          <p:cNvPr id="166" name="Rectangle 9"/>
          <p:cNvSpPr>
            <a:spLocks noChangeArrowheads="1"/>
          </p:cNvSpPr>
          <p:nvPr/>
        </p:nvSpPr>
        <p:spPr bwMode="auto">
          <a:xfrm>
            <a:off x="7352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z6</a:t>
            </a:r>
            <a:endParaRPr lang="hu-HU" altLang="en-US" sz="1200" dirty="0"/>
          </a:p>
        </p:txBody>
      </p:sp>
      <p:sp>
        <p:nvSpPr>
          <p:cNvPr id="167" name="Rectangle 10"/>
          <p:cNvSpPr>
            <a:spLocks noChangeArrowheads="1"/>
          </p:cNvSpPr>
          <p:nvPr/>
        </p:nvSpPr>
        <p:spPr bwMode="auto">
          <a:xfrm>
            <a:off x="7733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z7</a:t>
            </a:r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68" name="Rectangle 11"/>
          <p:cNvSpPr>
            <a:spLocks noChangeArrowheads="1"/>
          </p:cNvSpPr>
          <p:nvPr/>
        </p:nvSpPr>
        <p:spPr bwMode="auto">
          <a:xfrm>
            <a:off x="8114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69" name="Rectangle 12"/>
          <p:cNvSpPr>
            <a:spLocks noChangeArrowheads="1"/>
          </p:cNvSpPr>
          <p:nvPr/>
        </p:nvSpPr>
        <p:spPr bwMode="auto">
          <a:xfrm>
            <a:off x="7119061" y="5852757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170" name="Rectangle 13"/>
          <p:cNvSpPr>
            <a:spLocks noChangeArrowheads="1"/>
          </p:cNvSpPr>
          <p:nvPr/>
        </p:nvSpPr>
        <p:spPr bwMode="auto">
          <a:xfrm>
            <a:off x="11336006" y="2565312"/>
            <a:ext cx="320601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400"/>
              <a:t>...</a:t>
            </a:r>
          </a:p>
        </p:txBody>
      </p:sp>
      <p:sp>
        <p:nvSpPr>
          <p:cNvPr id="172" name="Rectangle 13"/>
          <p:cNvSpPr>
            <a:spLocks noChangeArrowheads="1"/>
          </p:cNvSpPr>
          <p:nvPr/>
        </p:nvSpPr>
        <p:spPr bwMode="auto">
          <a:xfrm>
            <a:off x="7133436" y="5585984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173" name="Freeform 16"/>
          <p:cNvSpPr>
            <a:spLocks/>
          </p:cNvSpPr>
          <p:nvPr/>
        </p:nvSpPr>
        <p:spPr bwMode="auto">
          <a:xfrm>
            <a:off x="6615838" y="4645942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74" name="Rectangle 17"/>
          <p:cNvSpPr>
            <a:spLocks noChangeArrowheads="1"/>
          </p:cNvSpPr>
          <p:nvPr/>
        </p:nvSpPr>
        <p:spPr bwMode="auto">
          <a:xfrm>
            <a:off x="6468114" y="4112542"/>
            <a:ext cx="571499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176" name="Szövegdoboz 175"/>
          <p:cNvSpPr txBox="1"/>
          <p:nvPr/>
        </p:nvSpPr>
        <p:spPr>
          <a:xfrm>
            <a:off x="72263" y="3988686"/>
            <a:ext cx="419537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1.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szereplő</a:t>
            </a:r>
            <a:r>
              <a:rPr lang="en-US" sz="1200" dirty="0" smtClean="0"/>
              <a:t>  </a:t>
            </a:r>
            <a:r>
              <a:rPr lang="en-US" sz="1200" dirty="0" err="1" smtClean="0"/>
              <a:t>startszó</a:t>
            </a:r>
            <a:r>
              <a:rPr lang="en-US" sz="1200" dirty="0" smtClean="0"/>
              <a:t> </a:t>
            </a:r>
            <a:r>
              <a:rPr lang="en-US" sz="1200" dirty="0" err="1" smtClean="0"/>
              <a:t>első</a:t>
            </a:r>
            <a:r>
              <a:rPr lang="en-US" sz="1200" dirty="0" smtClean="0"/>
              <a:t> </a:t>
            </a:r>
            <a:r>
              <a:rPr lang="en-US" sz="1200" dirty="0" err="1" smtClean="0"/>
              <a:t>betűjét</a:t>
            </a:r>
            <a:r>
              <a:rPr lang="en-US" sz="1200" dirty="0"/>
              <a:t> </a:t>
            </a:r>
            <a:endParaRPr lang="en-US" sz="1200" dirty="0" smtClean="0"/>
          </a:p>
          <a:p>
            <a:r>
              <a:rPr lang="en-US" sz="1200" dirty="0" smtClean="0"/>
              <a:t>     </a:t>
            </a:r>
            <a:r>
              <a:rPr lang="en-US" sz="1200" dirty="0" err="1" smtClean="0"/>
              <a:t>megjelöli</a:t>
            </a:r>
            <a:endParaRPr lang="en-US" sz="1200" dirty="0" smtClean="0"/>
          </a:p>
          <a:p>
            <a:r>
              <a:rPr lang="en-US" sz="1200" dirty="0" smtClean="0"/>
              <a:t> 2.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működését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alábbi</a:t>
            </a:r>
            <a:r>
              <a:rPr lang="en-US" sz="1200" dirty="0" smtClean="0"/>
              <a:t> </a:t>
            </a:r>
            <a:r>
              <a:rPr lang="en-US" sz="1200" dirty="0" err="1" smtClean="0"/>
              <a:t>módon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      </a:t>
            </a:r>
            <a:r>
              <a:rPr lang="en-US" sz="1200" dirty="0" err="1" smtClean="0"/>
              <a:t>szimulálja</a:t>
            </a:r>
            <a:r>
              <a:rPr lang="en-US" sz="1200" dirty="0" smtClean="0"/>
              <a:t>: </a:t>
            </a:r>
          </a:p>
          <a:p>
            <a:r>
              <a:rPr lang="en-US" sz="1200" dirty="0" smtClean="0"/>
              <a:t>2.1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megkeresi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endParaRPr lang="en-US" sz="1200" dirty="0" smtClean="0"/>
          </a:p>
          <a:p>
            <a:r>
              <a:rPr lang="en-US" sz="1200" dirty="0" smtClean="0"/>
              <a:t>2.2 </a:t>
            </a:r>
            <a:r>
              <a:rPr lang="en-US" sz="1200" dirty="0" err="1" smtClean="0"/>
              <a:t>átmegy</a:t>
            </a:r>
            <a:r>
              <a:rPr lang="en-US" sz="1200" dirty="0" smtClean="0"/>
              <a:t> </a:t>
            </a:r>
            <a:r>
              <a:rPr lang="en-US" sz="1200" dirty="0" err="1" smtClean="0"/>
              <a:t>abba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állapotba</a:t>
            </a:r>
            <a:r>
              <a:rPr lang="en-US" sz="1200" dirty="0" smtClean="0"/>
              <a:t>, </a:t>
            </a:r>
            <a:r>
              <a:rPr lang="en-US" sz="1200" dirty="0" err="1" smtClean="0"/>
              <a:t>melybe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k-</a:t>
            </a:r>
            <a:r>
              <a:rPr lang="en-US" sz="1200" dirty="0" err="1" smtClean="0"/>
              <a:t>szalagos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átment</a:t>
            </a:r>
            <a:r>
              <a:rPr lang="en-US" sz="1200" dirty="0" smtClean="0"/>
              <a:t> </a:t>
            </a:r>
            <a:r>
              <a:rPr lang="en-US" sz="1200" dirty="0" err="1" smtClean="0"/>
              <a:t>volna</a:t>
            </a:r>
            <a:r>
              <a:rPr lang="en-US" sz="1200" dirty="0" smtClean="0"/>
              <a:t>, s  </a:t>
            </a:r>
            <a:r>
              <a:rPr lang="en-US" sz="1200" dirty="0" err="1" smtClean="0"/>
              <a:t>megáll</a:t>
            </a:r>
            <a:r>
              <a:rPr lang="en-US" sz="1200" dirty="0" smtClean="0"/>
              <a:t> ha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végállapot</a:t>
            </a:r>
            <a:endParaRPr lang="en-US" sz="1200" dirty="0" smtClean="0"/>
          </a:p>
          <a:p>
            <a:r>
              <a:rPr lang="en-US" sz="1200" dirty="0" smtClean="0"/>
              <a:t>2.3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megkeresi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r>
              <a:rPr lang="en-US" sz="1200" dirty="0" smtClean="0"/>
              <a:t>,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</a:t>
            </a:r>
            <a:r>
              <a:rPr lang="en-US" sz="1200" dirty="0" err="1" smtClean="0"/>
              <a:t>visszaírja</a:t>
            </a:r>
            <a:r>
              <a:rPr lang="en-US" sz="1200" dirty="0" smtClean="0"/>
              <a:t> </a:t>
            </a:r>
            <a:r>
              <a:rPr lang="en-US" sz="1200" dirty="0" err="1" smtClean="0"/>
              <a:t>azt</a:t>
            </a:r>
            <a:r>
              <a:rPr lang="en-US" sz="1200" dirty="0" smtClean="0"/>
              <a:t> a </a:t>
            </a:r>
            <a:r>
              <a:rPr lang="en-US" sz="1200" dirty="0" err="1" smtClean="0"/>
              <a:t>betűt</a:t>
            </a:r>
            <a:r>
              <a:rPr lang="en-US" sz="1200" dirty="0" smtClean="0"/>
              <a:t>, </a:t>
            </a:r>
            <a:r>
              <a:rPr lang="en-US" sz="1200" dirty="0" err="1" smtClean="0"/>
              <a:t>amit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írt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 </a:t>
            </a:r>
            <a:r>
              <a:rPr lang="en-US" sz="1200" dirty="0" err="1" smtClean="0"/>
              <a:t>volna</a:t>
            </a:r>
            <a:r>
              <a:rPr lang="en-US" sz="1200" dirty="0" smtClean="0"/>
              <a:t> be a </a:t>
            </a:r>
            <a:r>
              <a:rPr lang="en-US" sz="1200" dirty="0" err="1" smtClean="0"/>
              <a:t>helyébe</a:t>
            </a:r>
            <a:r>
              <a:rPr lang="en-US" sz="1200" dirty="0" smtClean="0"/>
              <a:t>, </a:t>
            </a:r>
            <a:r>
              <a:rPr lang="en-US" sz="1200" dirty="0" err="1" smtClean="0"/>
              <a:t>majd</a:t>
            </a:r>
            <a:r>
              <a:rPr lang="en-US" sz="1200" dirty="0" smtClean="0"/>
              <a:t> *-al </a:t>
            </a:r>
            <a:r>
              <a:rPr lang="en-US" sz="1200" dirty="0" err="1" smtClean="0"/>
              <a:t>megjelöli</a:t>
            </a:r>
            <a:r>
              <a:rPr lang="en-US" sz="1200" dirty="0" smtClean="0"/>
              <a:t> a </a:t>
            </a:r>
            <a:r>
              <a:rPr lang="en-US" sz="1200" dirty="0" err="1" smtClean="0"/>
              <a:t>tőle</a:t>
            </a:r>
            <a:r>
              <a:rPr lang="en-US" sz="1200" dirty="0" smtClean="0"/>
              <a:t> </a:t>
            </a:r>
            <a:r>
              <a:rPr lang="en-US" sz="1200" dirty="0" err="1" smtClean="0"/>
              <a:t>balra</a:t>
            </a:r>
            <a:r>
              <a:rPr lang="en-US" sz="1200" dirty="0" smtClean="0"/>
              <a:t> </a:t>
            </a:r>
            <a:r>
              <a:rPr lang="en-US" sz="1200" dirty="0" err="1" smtClean="0"/>
              <a:t>vagy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jobbra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pozícióval</a:t>
            </a:r>
            <a:r>
              <a:rPr lang="en-US" sz="1200" dirty="0" smtClean="0"/>
              <a:t> (</a:t>
            </a:r>
            <a:r>
              <a:rPr lang="en-US" sz="1200" dirty="0" err="1" smtClean="0"/>
              <a:t>vagy</a:t>
            </a:r>
            <a:r>
              <a:rPr lang="en-US" sz="1200" dirty="0" smtClean="0"/>
              <a:t> a </a:t>
            </a:r>
            <a:r>
              <a:rPr lang="en-US" sz="1200" dirty="0" err="1" smtClean="0"/>
              <a:t>visszaírt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pozíción</a:t>
            </a:r>
            <a:r>
              <a:rPr lang="en-US" sz="1200" dirty="0" smtClean="0"/>
              <a:t> </a:t>
            </a:r>
            <a:r>
              <a:rPr lang="en-US" sz="1200" dirty="0" err="1" smtClean="0"/>
              <a:t>levő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attól</a:t>
            </a:r>
            <a:r>
              <a:rPr lang="en-US" sz="1200" dirty="0" smtClean="0"/>
              <a:t> </a:t>
            </a:r>
            <a:r>
              <a:rPr lang="en-US" sz="1200" dirty="0" err="1" smtClean="0"/>
              <a:t>függően</a:t>
            </a:r>
            <a:r>
              <a:rPr lang="en-US" sz="1200" dirty="0" smtClean="0"/>
              <a:t>, </a:t>
            </a:r>
            <a:r>
              <a:rPr lang="en-US" sz="1200" dirty="0" err="1" smtClean="0"/>
              <a:t>hogy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pozícióval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balra</a:t>
            </a:r>
            <a:r>
              <a:rPr lang="en-US" sz="1200" dirty="0" smtClean="0"/>
              <a:t> 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  <a:r>
              <a:rPr lang="en-US" sz="1200" dirty="0" err="1" smtClean="0"/>
              <a:t>jobbra</a:t>
            </a:r>
            <a:r>
              <a:rPr lang="en-US" sz="1200" dirty="0" smtClean="0"/>
              <a:t> </a:t>
            </a:r>
            <a:r>
              <a:rPr lang="en-US" sz="1200" dirty="0" err="1" smtClean="0"/>
              <a:t>mozgatná</a:t>
            </a:r>
            <a:r>
              <a:rPr lang="en-US" sz="1200" dirty="0" smtClean="0"/>
              <a:t> el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iró-olvasó</a:t>
            </a:r>
            <a:r>
              <a:rPr lang="en-US" sz="1200" dirty="0" smtClean="0"/>
              <a:t> </a:t>
            </a:r>
            <a:r>
              <a:rPr lang="en-US" sz="1200" dirty="0" err="1" smtClean="0"/>
              <a:t>fejet</a:t>
            </a:r>
            <a:r>
              <a:rPr lang="en-US" sz="1200" dirty="0" smtClean="0"/>
              <a:t> (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helyben</a:t>
            </a:r>
            <a:r>
              <a:rPr lang="en-US" sz="1200" dirty="0" smtClean="0"/>
              <a:t> </a:t>
            </a:r>
            <a:r>
              <a:rPr lang="en-US" sz="1200" dirty="0" err="1" smtClean="0"/>
              <a:t>maradna</a:t>
            </a:r>
            <a:r>
              <a:rPr lang="en-US" sz="1200" dirty="0" smtClean="0"/>
              <a:t>).</a:t>
            </a:r>
            <a:endParaRPr lang="en-US" sz="1200" dirty="0"/>
          </a:p>
        </p:txBody>
      </p:sp>
      <p:sp>
        <p:nvSpPr>
          <p:cNvPr id="180" name="Rectangle 12"/>
          <p:cNvSpPr>
            <a:spLocks noChangeArrowheads="1"/>
          </p:cNvSpPr>
          <p:nvPr/>
        </p:nvSpPr>
        <p:spPr bwMode="auto">
          <a:xfrm>
            <a:off x="1763804" y="347260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1" name="Rectangle 13"/>
          <p:cNvSpPr>
            <a:spLocks noChangeArrowheads="1"/>
          </p:cNvSpPr>
          <p:nvPr/>
        </p:nvSpPr>
        <p:spPr bwMode="auto">
          <a:xfrm>
            <a:off x="5002304" y="1503992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2" name="Rectangle 13"/>
          <p:cNvSpPr>
            <a:spLocks noChangeArrowheads="1"/>
          </p:cNvSpPr>
          <p:nvPr/>
        </p:nvSpPr>
        <p:spPr bwMode="auto">
          <a:xfrm>
            <a:off x="5049571" y="2720116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3" name="Rectangle 12"/>
          <p:cNvSpPr>
            <a:spLocks noChangeArrowheads="1"/>
          </p:cNvSpPr>
          <p:nvPr/>
        </p:nvSpPr>
        <p:spPr bwMode="auto">
          <a:xfrm>
            <a:off x="6251918" y="156565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4" name="Freeform 27"/>
          <p:cNvSpPr>
            <a:spLocks/>
          </p:cNvSpPr>
          <p:nvPr/>
        </p:nvSpPr>
        <p:spPr bwMode="auto">
          <a:xfrm>
            <a:off x="6285734" y="3431558"/>
            <a:ext cx="2054225" cy="30480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85" name="Rectangle 3"/>
          <p:cNvSpPr>
            <a:spLocks noChangeArrowheads="1"/>
          </p:cNvSpPr>
          <p:nvPr/>
        </p:nvSpPr>
        <p:spPr bwMode="auto">
          <a:xfrm>
            <a:off x="5467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*x1</a:t>
            </a:r>
            <a:endParaRPr lang="hu-HU" altLang="en-US" sz="1200" dirty="0"/>
          </a:p>
        </p:txBody>
      </p:sp>
      <p:sp>
        <p:nvSpPr>
          <p:cNvPr id="186" name="Rectangle 4"/>
          <p:cNvSpPr>
            <a:spLocks noChangeArrowheads="1"/>
          </p:cNvSpPr>
          <p:nvPr/>
        </p:nvSpPr>
        <p:spPr bwMode="auto">
          <a:xfrm>
            <a:off x="5848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x2</a:t>
            </a:r>
            <a:endParaRPr lang="hu-HU" altLang="en-US" sz="1200" dirty="0"/>
          </a:p>
        </p:txBody>
      </p:sp>
      <p:sp>
        <p:nvSpPr>
          <p:cNvPr id="187" name="Rectangle 5"/>
          <p:cNvSpPr>
            <a:spLocks noChangeArrowheads="1"/>
          </p:cNvSpPr>
          <p:nvPr/>
        </p:nvSpPr>
        <p:spPr bwMode="auto">
          <a:xfrm>
            <a:off x="6229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x3</a:t>
            </a:r>
            <a:endParaRPr lang="hu-HU" altLang="en-US" sz="1200" dirty="0"/>
          </a:p>
        </p:txBody>
      </p:sp>
      <p:sp>
        <p:nvSpPr>
          <p:cNvPr id="188" name="Rectangle 6"/>
          <p:cNvSpPr>
            <a:spLocks noChangeArrowheads="1"/>
          </p:cNvSpPr>
          <p:nvPr/>
        </p:nvSpPr>
        <p:spPr bwMode="auto">
          <a:xfrm>
            <a:off x="6610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x4</a:t>
            </a:r>
            <a:endParaRPr lang="hu-HU" altLang="en-US" sz="1200" dirty="0"/>
          </a:p>
        </p:txBody>
      </p:sp>
      <p:sp>
        <p:nvSpPr>
          <p:cNvPr id="189" name="Rectangle 7"/>
          <p:cNvSpPr>
            <a:spLocks noChangeArrowheads="1"/>
          </p:cNvSpPr>
          <p:nvPr/>
        </p:nvSpPr>
        <p:spPr bwMode="auto">
          <a:xfrm>
            <a:off x="6991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x5</a:t>
            </a:r>
            <a:endParaRPr lang="hu-HU" altLang="en-US" sz="1200" dirty="0"/>
          </a:p>
        </p:txBody>
      </p:sp>
      <p:sp>
        <p:nvSpPr>
          <p:cNvPr id="190" name="Rectangle 8"/>
          <p:cNvSpPr>
            <a:spLocks noChangeArrowheads="1"/>
          </p:cNvSpPr>
          <p:nvPr/>
        </p:nvSpPr>
        <p:spPr bwMode="auto">
          <a:xfrm>
            <a:off x="7372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x6</a:t>
            </a:r>
            <a:endParaRPr lang="hu-HU" altLang="en-US" sz="1200" dirty="0"/>
          </a:p>
        </p:txBody>
      </p:sp>
      <p:sp>
        <p:nvSpPr>
          <p:cNvPr id="191" name="Rectangle 9"/>
          <p:cNvSpPr>
            <a:spLocks noChangeArrowheads="1"/>
          </p:cNvSpPr>
          <p:nvPr/>
        </p:nvSpPr>
        <p:spPr bwMode="auto">
          <a:xfrm>
            <a:off x="7753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x7</a:t>
            </a:r>
            <a:endParaRPr lang="hu-HU" altLang="en-US" sz="1200" dirty="0"/>
          </a:p>
        </p:txBody>
      </p:sp>
      <p:sp>
        <p:nvSpPr>
          <p:cNvPr id="192" name="Rectangle 10"/>
          <p:cNvSpPr>
            <a:spLocks noChangeArrowheads="1"/>
          </p:cNvSpPr>
          <p:nvPr/>
        </p:nvSpPr>
        <p:spPr bwMode="auto">
          <a:xfrm>
            <a:off x="8134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x8</a:t>
            </a:r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93" name="Rectangle 11"/>
          <p:cNvSpPr>
            <a:spLocks noChangeArrowheads="1"/>
          </p:cNvSpPr>
          <p:nvPr/>
        </p:nvSpPr>
        <p:spPr bwMode="auto">
          <a:xfrm>
            <a:off x="8515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x9</a:t>
            </a:r>
            <a:endParaRPr lang="hu-HU" altLang="en-US" sz="1200" dirty="0"/>
          </a:p>
        </p:txBody>
      </p:sp>
      <p:sp>
        <p:nvSpPr>
          <p:cNvPr id="194" name="Rectangle 3"/>
          <p:cNvSpPr>
            <a:spLocks noChangeArrowheads="1"/>
          </p:cNvSpPr>
          <p:nvPr/>
        </p:nvSpPr>
        <p:spPr bwMode="auto">
          <a:xfrm>
            <a:off x="5467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 </a:t>
            </a:r>
            <a:r>
              <a:rPr lang="en-US" altLang="en-US" sz="1200" dirty="0" smtClean="0"/>
              <a:t>*y1</a:t>
            </a:r>
            <a:endParaRPr lang="hu-HU" altLang="en-US" sz="1200" dirty="0"/>
          </a:p>
        </p:txBody>
      </p:sp>
      <p:sp>
        <p:nvSpPr>
          <p:cNvPr id="195" name="Rectangle 4"/>
          <p:cNvSpPr>
            <a:spLocks noChangeArrowheads="1"/>
          </p:cNvSpPr>
          <p:nvPr/>
        </p:nvSpPr>
        <p:spPr bwMode="auto">
          <a:xfrm>
            <a:off x="5848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y2</a:t>
            </a:r>
            <a:endParaRPr lang="hu-HU" altLang="en-US" sz="1200" dirty="0"/>
          </a:p>
        </p:txBody>
      </p:sp>
      <p:sp>
        <p:nvSpPr>
          <p:cNvPr id="196" name="Rectangle 5"/>
          <p:cNvSpPr>
            <a:spLocks noChangeArrowheads="1"/>
          </p:cNvSpPr>
          <p:nvPr/>
        </p:nvSpPr>
        <p:spPr bwMode="auto">
          <a:xfrm>
            <a:off x="6229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y3</a:t>
            </a:r>
            <a:endParaRPr lang="hu-HU" altLang="en-US" sz="1200" dirty="0"/>
          </a:p>
        </p:txBody>
      </p:sp>
      <p:sp>
        <p:nvSpPr>
          <p:cNvPr id="197" name="Rectangle 6"/>
          <p:cNvSpPr>
            <a:spLocks noChangeArrowheads="1"/>
          </p:cNvSpPr>
          <p:nvPr/>
        </p:nvSpPr>
        <p:spPr bwMode="auto">
          <a:xfrm>
            <a:off x="6610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 </a:t>
            </a:r>
            <a:r>
              <a:rPr lang="en-US" altLang="en-US" sz="1200" dirty="0" smtClean="0"/>
              <a:t>y4</a:t>
            </a:r>
            <a:endParaRPr lang="hu-HU" altLang="en-US" sz="1200" dirty="0"/>
          </a:p>
        </p:txBody>
      </p:sp>
      <p:sp>
        <p:nvSpPr>
          <p:cNvPr id="198" name="Rectangle 7"/>
          <p:cNvSpPr>
            <a:spLocks noChangeArrowheads="1"/>
          </p:cNvSpPr>
          <p:nvPr/>
        </p:nvSpPr>
        <p:spPr bwMode="auto">
          <a:xfrm>
            <a:off x="6991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y5</a:t>
            </a:r>
            <a:endParaRPr lang="hu-HU" altLang="en-US" sz="1200" dirty="0"/>
          </a:p>
        </p:txBody>
      </p:sp>
      <p:sp>
        <p:nvSpPr>
          <p:cNvPr id="199" name="Rectangle 8"/>
          <p:cNvSpPr>
            <a:spLocks noChangeArrowheads="1"/>
          </p:cNvSpPr>
          <p:nvPr/>
        </p:nvSpPr>
        <p:spPr bwMode="auto">
          <a:xfrm>
            <a:off x="7372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y6</a:t>
            </a:r>
            <a:endParaRPr lang="hu-HU" altLang="en-US" sz="1200" dirty="0"/>
          </a:p>
        </p:txBody>
      </p:sp>
      <p:sp>
        <p:nvSpPr>
          <p:cNvPr id="200" name="Rectangle 9"/>
          <p:cNvSpPr>
            <a:spLocks noChangeArrowheads="1"/>
          </p:cNvSpPr>
          <p:nvPr/>
        </p:nvSpPr>
        <p:spPr bwMode="auto">
          <a:xfrm>
            <a:off x="7753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y7</a:t>
            </a:r>
            <a:endParaRPr lang="hu-HU" altLang="en-US" sz="1200" dirty="0"/>
          </a:p>
        </p:txBody>
      </p:sp>
      <p:sp>
        <p:nvSpPr>
          <p:cNvPr id="201" name="Rectangle 10"/>
          <p:cNvSpPr>
            <a:spLocks noChangeArrowheads="1"/>
          </p:cNvSpPr>
          <p:nvPr/>
        </p:nvSpPr>
        <p:spPr bwMode="auto">
          <a:xfrm>
            <a:off x="8134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y8</a:t>
            </a:r>
            <a:endParaRPr lang="hu-HU" altLang="en-US" sz="1200" dirty="0"/>
          </a:p>
        </p:txBody>
      </p:sp>
      <p:sp>
        <p:nvSpPr>
          <p:cNvPr id="202" name="Rectangle 11"/>
          <p:cNvSpPr>
            <a:spLocks noChangeArrowheads="1"/>
          </p:cNvSpPr>
          <p:nvPr/>
        </p:nvSpPr>
        <p:spPr bwMode="auto">
          <a:xfrm>
            <a:off x="8515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203" name="Rectangle 13"/>
          <p:cNvSpPr>
            <a:spLocks noChangeArrowheads="1"/>
          </p:cNvSpPr>
          <p:nvPr/>
        </p:nvSpPr>
        <p:spPr bwMode="auto">
          <a:xfrm>
            <a:off x="7542129" y="234992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204" name="Rectangle 3"/>
          <p:cNvSpPr>
            <a:spLocks noChangeArrowheads="1"/>
          </p:cNvSpPr>
          <p:nvPr/>
        </p:nvSpPr>
        <p:spPr bwMode="auto">
          <a:xfrm>
            <a:off x="5467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*z1</a:t>
            </a:r>
            <a:endParaRPr lang="hu-HU" altLang="en-US" sz="1200" dirty="0"/>
          </a:p>
        </p:txBody>
      </p:sp>
      <p:sp>
        <p:nvSpPr>
          <p:cNvPr id="205" name="Rectangle 4"/>
          <p:cNvSpPr>
            <a:spLocks noChangeArrowheads="1"/>
          </p:cNvSpPr>
          <p:nvPr/>
        </p:nvSpPr>
        <p:spPr bwMode="auto">
          <a:xfrm>
            <a:off x="5848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z1</a:t>
            </a:r>
            <a:endParaRPr lang="hu-HU" altLang="en-US" sz="1200" dirty="0"/>
          </a:p>
        </p:txBody>
      </p:sp>
      <p:sp>
        <p:nvSpPr>
          <p:cNvPr id="206" name="Rectangle 5"/>
          <p:cNvSpPr>
            <a:spLocks noChangeArrowheads="1"/>
          </p:cNvSpPr>
          <p:nvPr/>
        </p:nvSpPr>
        <p:spPr bwMode="auto">
          <a:xfrm>
            <a:off x="6229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z2</a:t>
            </a:r>
            <a:endParaRPr lang="hu-HU" altLang="en-US" sz="1200" dirty="0"/>
          </a:p>
        </p:txBody>
      </p:sp>
      <p:sp>
        <p:nvSpPr>
          <p:cNvPr id="207" name="Rectangle 6"/>
          <p:cNvSpPr>
            <a:spLocks noChangeArrowheads="1"/>
          </p:cNvSpPr>
          <p:nvPr/>
        </p:nvSpPr>
        <p:spPr bwMode="auto">
          <a:xfrm>
            <a:off x="6610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z3</a:t>
            </a:r>
            <a:endParaRPr lang="hu-HU" altLang="en-US" sz="1200" dirty="0"/>
          </a:p>
        </p:txBody>
      </p:sp>
      <p:sp>
        <p:nvSpPr>
          <p:cNvPr id="208" name="Rectangle 7"/>
          <p:cNvSpPr>
            <a:spLocks noChangeArrowheads="1"/>
          </p:cNvSpPr>
          <p:nvPr/>
        </p:nvSpPr>
        <p:spPr bwMode="auto">
          <a:xfrm>
            <a:off x="6991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z4</a:t>
            </a:r>
            <a:endParaRPr lang="hu-HU" altLang="en-US" sz="1200" dirty="0"/>
          </a:p>
        </p:txBody>
      </p:sp>
      <p:sp>
        <p:nvSpPr>
          <p:cNvPr id="209" name="Rectangle 8"/>
          <p:cNvSpPr>
            <a:spLocks noChangeArrowheads="1"/>
          </p:cNvSpPr>
          <p:nvPr/>
        </p:nvSpPr>
        <p:spPr bwMode="auto">
          <a:xfrm>
            <a:off x="7372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z</a:t>
            </a:r>
            <a:r>
              <a:rPr lang="en-US" altLang="en-US" sz="1200" dirty="0" smtClean="0"/>
              <a:t>5</a:t>
            </a:r>
            <a:endParaRPr lang="hu-HU" altLang="en-US" sz="1200" dirty="0"/>
          </a:p>
        </p:txBody>
      </p:sp>
      <p:sp>
        <p:nvSpPr>
          <p:cNvPr id="210" name="Rectangle 9"/>
          <p:cNvSpPr>
            <a:spLocks noChangeArrowheads="1"/>
          </p:cNvSpPr>
          <p:nvPr/>
        </p:nvSpPr>
        <p:spPr bwMode="auto">
          <a:xfrm>
            <a:off x="7753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z6</a:t>
            </a:r>
            <a:endParaRPr lang="hu-HU" altLang="en-US" sz="1200" dirty="0"/>
          </a:p>
        </p:txBody>
      </p:sp>
      <p:sp>
        <p:nvSpPr>
          <p:cNvPr id="211" name="Rectangle 10"/>
          <p:cNvSpPr>
            <a:spLocks noChangeArrowheads="1"/>
          </p:cNvSpPr>
          <p:nvPr/>
        </p:nvSpPr>
        <p:spPr bwMode="auto">
          <a:xfrm>
            <a:off x="8134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z7</a:t>
            </a:r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212" name="Rectangle 11"/>
          <p:cNvSpPr>
            <a:spLocks noChangeArrowheads="1"/>
          </p:cNvSpPr>
          <p:nvPr/>
        </p:nvSpPr>
        <p:spPr bwMode="auto">
          <a:xfrm>
            <a:off x="8515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213" name="Rectangle 12"/>
          <p:cNvSpPr>
            <a:spLocks noChangeArrowheads="1"/>
          </p:cNvSpPr>
          <p:nvPr/>
        </p:nvSpPr>
        <p:spPr bwMode="auto">
          <a:xfrm>
            <a:off x="8446066" y="554414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214" name="Rectangle 13"/>
          <p:cNvSpPr>
            <a:spLocks noChangeArrowheads="1"/>
          </p:cNvSpPr>
          <p:nvPr/>
        </p:nvSpPr>
        <p:spPr bwMode="auto">
          <a:xfrm>
            <a:off x="4625656" y="553517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 smtClean="0"/>
              <a:t>...</a:t>
            </a:r>
            <a:endParaRPr lang="hu-HU" altLang="en-US" sz="1200" dirty="0"/>
          </a:p>
        </p:txBody>
      </p:sp>
      <p:sp>
        <p:nvSpPr>
          <p:cNvPr id="215" name="Freeform 16"/>
          <p:cNvSpPr>
            <a:spLocks/>
          </p:cNvSpPr>
          <p:nvPr/>
        </p:nvSpPr>
        <p:spPr bwMode="auto">
          <a:xfrm>
            <a:off x="5501980" y="1789386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216" name="Rectangle 17"/>
          <p:cNvSpPr>
            <a:spLocks noChangeArrowheads="1"/>
          </p:cNvSpPr>
          <p:nvPr/>
        </p:nvSpPr>
        <p:spPr bwMode="auto">
          <a:xfrm>
            <a:off x="5366495" y="1212109"/>
            <a:ext cx="559939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217" name="Szövegdoboz 216"/>
          <p:cNvSpPr txBox="1"/>
          <p:nvPr/>
        </p:nvSpPr>
        <p:spPr>
          <a:xfrm>
            <a:off x="7352469" y="1546752"/>
            <a:ext cx="1675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k</a:t>
            </a:r>
            <a:r>
              <a:rPr lang="en-US" sz="1400" dirty="0" err="1" smtClean="0"/>
              <a:t>ezdő</a:t>
            </a:r>
            <a:r>
              <a:rPr lang="en-US" sz="1400" dirty="0" smtClean="0"/>
              <a:t>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218" name="Szövegdoboz 217"/>
          <p:cNvSpPr txBox="1"/>
          <p:nvPr/>
        </p:nvSpPr>
        <p:spPr>
          <a:xfrm>
            <a:off x="7291046" y="4363905"/>
            <a:ext cx="1908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á</a:t>
            </a:r>
            <a:r>
              <a:rPr lang="en-US" sz="1400" dirty="0" err="1" smtClean="0"/>
              <a:t>ltalános</a:t>
            </a:r>
            <a:r>
              <a:rPr lang="en-US" sz="1400" dirty="0" smtClean="0"/>
              <a:t>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219" name="Szövegdoboz 218"/>
          <p:cNvSpPr txBox="1"/>
          <p:nvPr/>
        </p:nvSpPr>
        <p:spPr>
          <a:xfrm>
            <a:off x="1523427" y="74650"/>
            <a:ext cx="189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Szalag</a:t>
            </a:r>
            <a:r>
              <a:rPr lang="en-US" b="1" dirty="0" smtClean="0"/>
              <a:t> </a:t>
            </a:r>
            <a:r>
              <a:rPr lang="en-US" b="1" dirty="0" err="1" smtClean="0"/>
              <a:t>redukció</a:t>
            </a:r>
            <a:endParaRPr lang="en-US" b="1" dirty="0"/>
          </a:p>
        </p:txBody>
      </p:sp>
      <p:sp>
        <p:nvSpPr>
          <p:cNvPr id="221" name="Szövegdoboz 220"/>
          <p:cNvSpPr txBox="1"/>
          <p:nvPr/>
        </p:nvSpPr>
        <p:spPr>
          <a:xfrm>
            <a:off x="50098" y="3725124"/>
            <a:ext cx="2182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</a:t>
            </a:r>
            <a:r>
              <a:rPr lang="en-US" sz="1400" b="1" dirty="0" err="1" smtClean="0"/>
              <a:t>szimulálás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folyamata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2441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006148" y="1596805"/>
            <a:ext cx="2758791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5930779" y="2529342"/>
            <a:ext cx="1619602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err="1" smtClean="0"/>
              <a:t>Utolsó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régi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5" name="Freeform 16"/>
          <p:cNvSpPr>
            <a:spLocks/>
          </p:cNvSpPr>
          <p:nvPr/>
        </p:nvSpPr>
        <p:spPr bwMode="auto">
          <a:xfrm>
            <a:off x="3097304" y="1127367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2670006" y="591066"/>
            <a:ext cx="1265497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3549737" y="1124466"/>
            <a:ext cx="458788" cy="2339872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268504" y="167001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3462205" y="262099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2641572" y="1124466"/>
            <a:ext cx="458788" cy="1454320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02659" y="2548008"/>
            <a:ext cx="1338116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1. </a:t>
            </a:r>
            <a:r>
              <a:rPr lang="en-US" altLang="en-US" sz="1200" dirty="0" err="1"/>
              <a:t>r</a:t>
            </a:r>
            <a:r>
              <a:rPr lang="en-US" altLang="en-US" sz="1200" dirty="0" err="1" smtClean="0"/>
              <a:t>égi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431269" y="2539796"/>
            <a:ext cx="94016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…</a:t>
            </a:r>
            <a:endParaRPr lang="hu-HU" altLang="en-US" sz="1200" dirty="0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155136" y="263270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3399083" y="3962400"/>
            <a:ext cx="561948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1. A   </a:t>
            </a:r>
            <a:r>
              <a:rPr lang="en-US" sz="1200" dirty="0" err="1" smtClean="0"/>
              <a:t>második</a:t>
            </a:r>
            <a:r>
              <a:rPr lang="en-US" sz="1200" dirty="0" smtClean="0"/>
              <a:t> </a:t>
            </a:r>
            <a:r>
              <a:rPr lang="en-US" sz="1200" dirty="0" err="1" smtClean="0"/>
              <a:t>szalagra</a:t>
            </a:r>
            <a:r>
              <a:rPr lang="en-US" sz="1200" dirty="0" smtClean="0"/>
              <a:t> </a:t>
            </a:r>
            <a:r>
              <a:rPr lang="en-US" sz="1200" dirty="0" err="1" smtClean="0"/>
              <a:t>átírja</a:t>
            </a:r>
            <a:r>
              <a:rPr lang="en-US" sz="1200" dirty="0" smtClean="0"/>
              <a:t> a </a:t>
            </a:r>
            <a:r>
              <a:rPr lang="en-US" sz="1200" dirty="0" err="1" smtClean="0"/>
              <a:t>kezdő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állapotot</a:t>
            </a:r>
            <a:r>
              <a:rPr lang="en-US" sz="1200" dirty="0" smtClean="0"/>
              <a:t>,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elválasztójelet</a:t>
            </a:r>
            <a:r>
              <a:rPr lang="en-US" sz="1200" dirty="0" smtClean="0"/>
              <a:t>, s a </a:t>
            </a:r>
            <a:r>
              <a:rPr lang="en-US" sz="1200" dirty="0" err="1" smtClean="0"/>
              <a:t>a</a:t>
            </a:r>
            <a:r>
              <a:rPr lang="en-US" sz="1200" dirty="0" smtClean="0"/>
              <a:t> </a:t>
            </a:r>
            <a:r>
              <a:rPr lang="en-US" sz="1200" dirty="0" err="1" smtClean="0"/>
              <a:t>startszót</a:t>
            </a:r>
            <a:r>
              <a:rPr lang="en-US" sz="1200" dirty="0" smtClean="0"/>
              <a:t>,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s </a:t>
            </a:r>
            <a:r>
              <a:rPr lang="en-US" sz="1200" dirty="0" err="1" smtClean="0"/>
              <a:t>megjelöli</a:t>
            </a:r>
            <a:r>
              <a:rPr lang="en-US" sz="1200" dirty="0" smtClean="0"/>
              <a:t> a </a:t>
            </a:r>
            <a:r>
              <a:rPr lang="en-US" sz="1200" dirty="0" err="1" smtClean="0"/>
              <a:t>második</a:t>
            </a:r>
            <a:r>
              <a:rPr lang="en-US" sz="1200" dirty="0" smtClean="0"/>
              <a:t> </a:t>
            </a:r>
            <a:r>
              <a:rPr lang="en-US" sz="1200" dirty="0" err="1" smtClean="0"/>
              <a:t>szalagon</a:t>
            </a:r>
            <a:r>
              <a:rPr lang="en-US" sz="1200" dirty="0" smtClean="0"/>
              <a:t> a </a:t>
            </a:r>
            <a:r>
              <a:rPr lang="en-US" sz="1200" dirty="0" err="1" smtClean="0"/>
              <a:t>startszó</a:t>
            </a:r>
            <a:r>
              <a:rPr lang="en-US" sz="1200" dirty="0" smtClean="0"/>
              <a:t>  </a:t>
            </a:r>
            <a:r>
              <a:rPr lang="en-US" sz="1200" dirty="0" err="1" smtClean="0"/>
              <a:t>első</a:t>
            </a:r>
            <a:r>
              <a:rPr lang="en-US" sz="1200" dirty="0" smtClean="0"/>
              <a:t> </a:t>
            </a:r>
            <a:r>
              <a:rPr lang="en-US" sz="1200" dirty="0" err="1" smtClean="0"/>
              <a:t>betűjét</a:t>
            </a:r>
            <a:endParaRPr lang="en-US" sz="1200" dirty="0" smtClean="0"/>
          </a:p>
          <a:p>
            <a:r>
              <a:rPr lang="en-US" sz="1200" dirty="0" smtClean="0"/>
              <a:t> 2. A </a:t>
            </a:r>
            <a:r>
              <a:rPr lang="en-US" sz="1200" dirty="0" err="1" smtClean="0"/>
              <a:t>második</a:t>
            </a:r>
            <a:r>
              <a:rPr lang="en-US" sz="1200" dirty="0" smtClean="0"/>
              <a:t> </a:t>
            </a:r>
            <a:r>
              <a:rPr lang="en-US" sz="1200" dirty="0" err="1" smtClean="0"/>
              <a:t>szalagról</a:t>
            </a:r>
            <a:r>
              <a:rPr lang="en-US" sz="1200" dirty="0" smtClean="0"/>
              <a:t> a </a:t>
            </a:r>
            <a:r>
              <a:rPr lang="en-US" sz="1200" dirty="0" err="1" smtClean="0"/>
              <a:t>soron</a:t>
            </a:r>
            <a:r>
              <a:rPr lang="en-US" sz="1200" dirty="0" smtClean="0"/>
              <a:t> </a:t>
            </a:r>
            <a:r>
              <a:rPr lang="en-US" sz="1200" dirty="0" err="1" smtClean="0"/>
              <a:t>következő</a:t>
            </a:r>
            <a:r>
              <a:rPr lang="en-US" sz="1200" dirty="0" smtClean="0"/>
              <a:t> (</a:t>
            </a:r>
            <a:r>
              <a:rPr lang="en-US" sz="1200" dirty="0" err="1" smtClean="0"/>
              <a:t>először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első</a:t>
            </a:r>
            <a:r>
              <a:rPr lang="en-US" sz="1200" dirty="0" smtClean="0"/>
              <a:t>) </a:t>
            </a:r>
            <a:r>
              <a:rPr lang="en-US" sz="1200" dirty="0" err="1" smtClean="0"/>
              <a:t>konfigutációt</a:t>
            </a:r>
            <a:r>
              <a:rPr lang="en-US" sz="1200" dirty="0" smtClean="0"/>
              <a:t> </a:t>
            </a:r>
            <a:r>
              <a:rPr lang="en-US" sz="1200" dirty="0" err="1" smtClean="0"/>
              <a:t>átmásolja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elsőre</a:t>
            </a:r>
            <a:r>
              <a:rPr lang="en-US" sz="1200" dirty="0" smtClean="0"/>
              <a:t>, </a:t>
            </a:r>
            <a:r>
              <a:rPr lang="en-US" sz="1200" dirty="0" err="1" smtClean="0"/>
              <a:t>majd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pozícióra</a:t>
            </a:r>
            <a:r>
              <a:rPr lang="en-US" sz="1200" dirty="0" smtClean="0"/>
              <a:t> </a:t>
            </a:r>
            <a:r>
              <a:rPr lang="en-US" sz="1200" dirty="0" err="1" smtClean="0"/>
              <a:t>beírja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a </a:t>
            </a:r>
          </a:p>
          <a:p>
            <a:r>
              <a:rPr lang="en-US" sz="1200" dirty="0" smtClean="0"/>
              <a:t>2.1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megkeresi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endParaRPr lang="en-US" sz="1200" dirty="0" smtClean="0"/>
          </a:p>
          <a:p>
            <a:r>
              <a:rPr lang="en-US" sz="1200" dirty="0" smtClean="0"/>
              <a:t>2.2 </a:t>
            </a:r>
            <a:r>
              <a:rPr lang="en-US" sz="1200" dirty="0" err="1" smtClean="0"/>
              <a:t>átmegy</a:t>
            </a:r>
            <a:r>
              <a:rPr lang="en-US" sz="1200" dirty="0" smtClean="0"/>
              <a:t> </a:t>
            </a:r>
            <a:r>
              <a:rPr lang="en-US" sz="1200" dirty="0" err="1" smtClean="0"/>
              <a:t>abba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állapotba</a:t>
            </a:r>
            <a:r>
              <a:rPr lang="en-US" sz="1200" dirty="0" smtClean="0"/>
              <a:t>, </a:t>
            </a:r>
            <a:r>
              <a:rPr lang="en-US" sz="1200" dirty="0" err="1" smtClean="0"/>
              <a:t>melybe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k-</a:t>
            </a:r>
            <a:r>
              <a:rPr lang="en-US" sz="1200" dirty="0" err="1" smtClean="0"/>
              <a:t>szalagos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átment</a:t>
            </a:r>
            <a:r>
              <a:rPr lang="en-US" sz="1200" dirty="0" smtClean="0"/>
              <a:t> </a:t>
            </a:r>
            <a:r>
              <a:rPr lang="en-US" sz="1200" dirty="0" err="1" smtClean="0"/>
              <a:t>volna</a:t>
            </a:r>
            <a:r>
              <a:rPr lang="en-US" sz="1200" dirty="0" smtClean="0"/>
              <a:t>, s  </a:t>
            </a:r>
            <a:r>
              <a:rPr lang="en-US" sz="1200" dirty="0" err="1" smtClean="0"/>
              <a:t>megáll</a:t>
            </a:r>
            <a:r>
              <a:rPr lang="en-US" sz="1200" dirty="0" smtClean="0"/>
              <a:t> ha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végállapot</a:t>
            </a:r>
            <a:endParaRPr lang="en-US" sz="1200" dirty="0" smtClean="0"/>
          </a:p>
          <a:p>
            <a:r>
              <a:rPr lang="en-US" sz="1200" dirty="0" smtClean="0"/>
              <a:t>2.3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megkeresi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r>
              <a:rPr lang="en-US" sz="1200" dirty="0" smtClean="0"/>
              <a:t>,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</a:t>
            </a:r>
            <a:r>
              <a:rPr lang="en-US" sz="1200" dirty="0" err="1" smtClean="0"/>
              <a:t>visszaírja</a:t>
            </a:r>
            <a:r>
              <a:rPr lang="en-US" sz="1200" dirty="0" smtClean="0"/>
              <a:t> </a:t>
            </a:r>
            <a:r>
              <a:rPr lang="en-US" sz="1200" dirty="0" err="1" smtClean="0"/>
              <a:t>azt</a:t>
            </a:r>
            <a:r>
              <a:rPr lang="en-US" sz="1200" dirty="0" smtClean="0"/>
              <a:t> a </a:t>
            </a:r>
            <a:r>
              <a:rPr lang="en-US" sz="1200" dirty="0" err="1" smtClean="0"/>
              <a:t>betűt</a:t>
            </a:r>
            <a:r>
              <a:rPr lang="en-US" sz="1200" dirty="0" smtClean="0"/>
              <a:t>, </a:t>
            </a:r>
            <a:r>
              <a:rPr lang="en-US" sz="1200" dirty="0" err="1" smtClean="0"/>
              <a:t>amit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írt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 </a:t>
            </a:r>
            <a:r>
              <a:rPr lang="en-US" sz="1200" dirty="0" err="1" smtClean="0"/>
              <a:t>volna</a:t>
            </a:r>
            <a:r>
              <a:rPr lang="en-US" sz="1200" dirty="0" smtClean="0"/>
              <a:t> be a </a:t>
            </a:r>
            <a:r>
              <a:rPr lang="en-US" sz="1200" dirty="0" err="1" smtClean="0"/>
              <a:t>helyébe</a:t>
            </a:r>
            <a:r>
              <a:rPr lang="en-US" sz="1200" dirty="0" smtClean="0"/>
              <a:t>, </a:t>
            </a:r>
            <a:r>
              <a:rPr lang="en-US" sz="1200" dirty="0" err="1" smtClean="0"/>
              <a:t>majd</a:t>
            </a:r>
            <a:r>
              <a:rPr lang="en-US" sz="1200" dirty="0" smtClean="0"/>
              <a:t> *-al </a:t>
            </a:r>
            <a:r>
              <a:rPr lang="en-US" sz="1200" dirty="0" err="1" smtClean="0"/>
              <a:t>megjelöli</a:t>
            </a:r>
            <a:r>
              <a:rPr lang="en-US" sz="1200" dirty="0" smtClean="0"/>
              <a:t> a </a:t>
            </a:r>
            <a:r>
              <a:rPr lang="en-US" sz="1200" dirty="0" err="1" smtClean="0"/>
              <a:t>tőle</a:t>
            </a:r>
            <a:r>
              <a:rPr lang="en-US" sz="1200" dirty="0" smtClean="0"/>
              <a:t> </a:t>
            </a:r>
            <a:r>
              <a:rPr lang="en-US" sz="1200" dirty="0" err="1" smtClean="0"/>
              <a:t>balra</a:t>
            </a:r>
            <a:r>
              <a:rPr lang="en-US" sz="1200" dirty="0" smtClean="0"/>
              <a:t> </a:t>
            </a:r>
            <a:r>
              <a:rPr lang="en-US" sz="1200" dirty="0" err="1" smtClean="0"/>
              <a:t>vagy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jobbra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pozícióval</a:t>
            </a:r>
            <a:r>
              <a:rPr lang="en-US" sz="1200" dirty="0" smtClean="0"/>
              <a:t> (</a:t>
            </a:r>
            <a:r>
              <a:rPr lang="en-US" sz="1200" dirty="0" err="1" smtClean="0"/>
              <a:t>vagy</a:t>
            </a:r>
            <a:r>
              <a:rPr lang="en-US" sz="1200" dirty="0" smtClean="0"/>
              <a:t> a </a:t>
            </a:r>
            <a:r>
              <a:rPr lang="en-US" sz="1200" dirty="0" err="1" smtClean="0"/>
              <a:t>visszaírt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pozíción</a:t>
            </a:r>
            <a:r>
              <a:rPr lang="en-US" sz="1200" dirty="0" smtClean="0"/>
              <a:t> </a:t>
            </a:r>
            <a:r>
              <a:rPr lang="en-US" sz="1200" dirty="0" err="1" smtClean="0"/>
              <a:t>levő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attól</a:t>
            </a:r>
            <a:r>
              <a:rPr lang="en-US" sz="1200" dirty="0" smtClean="0"/>
              <a:t> </a:t>
            </a:r>
            <a:r>
              <a:rPr lang="en-US" sz="1200" dirty="0" err="1" smtClean="0"/>
              <a:t>függően</a:t>
            </a:r>
            <a:r>
              <a:rPr lang="en-US" sz="1200" dirty="0" smtClean="0"/>
              <a:t>, </a:t>
            </a:r>
            <a:r>
              <a:rPr lang="en-US" sz="1200" dirty="0" err="1" smtClean="0"/>
              <a:t>hogy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pozícióval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balra</a:t>
            </a:r>
            <a:r>
              <a:rPr lang="en-US" sz="1200" dirty="0" smtClean="0"/>
              <a:t> 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  <a:r>
              <a:rPr lang="en-US" sz="1200" dirty="0" err="1" smtClean="0"/>
              <a:t>jobbra</a:t>
            </a:r>
            <a:r>
              <a:rPr lang="en-US" sz="1200" dirty="0" smtClean="0"/>
              <a:t> </a:t>
            </a:r>
            <a:r>
              <a:rPr lang="en-US" sz="1200" dirty="0" err="1" smtClean="0"/>
              <a:t>mozgatná</a:t>
            </a:r>
            <a:r>
              <a:rPr lang="en-US" sz="1200" dirty="0" smtClean="0"/>
              <a:t> el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iró-olvasó</a:t>
            </a:r>
            <a:r>
              <a:rPr lang="en-US" sz="1200" dirty="0" smtClean="0"/>
              <a:t> </a:t>
            </a:r>
            <a:r>
              <a:rPr lang="en-US" sz="1200" dirty="0" err="1" smtClean="0"/>
              <a:t>fejet</a:t>
            </a:r>
            <a:r>
              <a:rPr lang="en-US" sz="1200" dirty="0" smtClean="0"/>
              <a:t> (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helyben</a:t>
            </a:r>
            <a:r>
              <a:rPr lang="en-US" sz="1200" dirty="0" smtClean="0"/>
              <a:t> </a:t>
            </a:r>
            <a:r>
              <a:rPr lang="en-US" sz="1200" dirty="0" err="1" smtClean="0"/>
              <a:t>maradna</a:t>
            </a:r>
            <a:r>
              <a:rPr lang="en-US" sz="1200" dirty="0" smtClean="0"/>
              <a:t>).</a:t>
            </a:r>
            <a:endParaRPr lang="en-US" sz="1200" dirty="0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718184" y="2599687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5002304" y="1503992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4010840" y="183898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625656" y="553517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 smtClean="0"/>
              <a:t>...</a:t>
            </a:r>
            <a:endParaRPr lang="hu-HU" altLang="en-US" sz="1200" dirty="0"/>
          </a:p>
        </p:txBody>
      </p:sp>
      <p:sp>
        <p:nvSpPr>
          <p:cNvPr id="19" name="Szövegdoboz 18"/>
          <p:cNvSpPr txBox="1"/>
          <p:nvPr/>
        </p:nvSpPr>
        <p:spPr>
          <a:xfrm>
            <a:off x="1523427" y="74650"/>
            <a:ext cx="4896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Determinalizálás</a:t>
            </a:r>
            <a:r>
              <a:rPr lang="en-US" b="1" dirty="0" smtClean="0"/>
              <a:t> (3 </a:t>
            </a:r>
            <a:r>
              <a:rPr lang="en-US" b="1" dirty="0" err="1" smtClean="0"/>
              <a:t>szalagos</a:t>
            </a:r>
            <a:r>
              <a:rPr lang="en-US" b="1" dirty="0" smtClean="0"/>
              <a:t> Turing </a:t>
            </a:r>
            <a:r>
              <a:rPr lang="en-US" b="1" dirty="0" err="1" smtClean="0"/>
              <a:t>géppel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20" name="Szövegdoboz 19"/>
          <p:cNvSpPr txBox="1"/>
          <p:nvPr/>
        </p:nvSpPr>
        <p:spPr>
          <a:xfrm>
            <a:off x="4839486" y="3546436"/>
            <a:ext cx="2182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</a:t>
            </a:r>
            <a:r>
              <a:rPr lang="en-US" sz="1400" b="1" dirty="0" err="1" smtClean="0"/>
              <a:t>szimulálás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folyamata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4583227" y="2535986"/>
            <a:ext cx="1338116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…</a:t>
            </a:r>
            <a:endParaRPr lang="hu-HU" altLang="en-US" sz="1200" dirty="0"/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2371428" y="2538862"/>
            <a:ext cx="2211799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err="1" smtClean="0"/>
              <a:t>Feldolgozás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alatti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régi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23" name="Szövegdoboz 22"/>
          <p:cNvSpPr txBox="1"/>
          <p:nvPr/>
        </p:nvSpPr>
        <p:spPr>
          <a:xfrm>
            <a:off x="3022820" y="1613333"/>
            <a:ext cx="274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</a:t>
            </a:r>
            <a:r>
              <a:rPr lang="en-US" sz="1400" dirty="0" err="1" smtClean="0"/>
              <a:t>eldolgozás</a:t>
            </a:r>
            <a:r>
              <a:rPr lang="en-US" sz="1400" dirty="0" smtClean="0"/>
              <a:t> </a:t>
            </a:r>
            <a:r>
              <a:rPr lang="en-US" sz="1400" dirty="0" err="1" smtClean="0"/>
              <a:t>alatti</a:t>
            </a:r>
            <a:r>
              <a:rPr lang="en-US" sz="1400" dirty="0" smtClean="0"/>
              <a:t> </a:t>
            </a:r>
            <a:r>
              <a:rPr lang="en-US" sz="1400" dirty="0" err="1" smtClean="0"/>
              <a:t>új</a:t>
            </a:r>
            <a:r>
              <a:rPr lang="en-US" sz="1400" dirty="0" smtClean="0"/>
              <a:t>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3739614" y="3534733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380068" y="3461743"/>
            <a:ext cx="1338116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1. </a:t>
            </a:r>
            <a:r>
              <a:rPr lang="en-US" altLang="en-US" sz="1200" dirty="0" err="1" smtClean="0"/>
              <a:t>új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708678" y="3453531"/>
            <a:ext cx="94016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…</a:t>
            </a:r>
            <a:endParaRPr lang="hu-HU" altLang="en-US" sz="1200" dirty="0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4432545" y="3546436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1995593" y="3513422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2648837" y="3452597"/>
            <a:ext cx="1736707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err="1"/>
              <a:t>l</a:t>
            </a:r>
            <a:r>
              <a:rPr lang="en-US" altLang="en-US" sz="1200" dirty="0" err="1" smtClean="0"/>
              <a:t>egutóbbi</a:t>
            </a:r>
            <a:r>
              <a:rPr lang="en-US" altLang="en-US" sz="1200" dirty="0" smtClean="0"/>
              <a:t>  </a:t>
            </a:r>
            <a:r>
              <a:rPr lang="en-US" altLang="en-US" sz="1200" dirty="0" err="1"/>
              <a:t>ú</a:t>
            </a:r>
            <a:r>
              <a:rPr lang="en-US" altLang="en-US" sz="1200" dirty="0" err="1" smtClean="0"/>
              <a:t>j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834243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099981" y="152400"/>
            <a:ext cx="1616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determinalizálás</a:t>
            </a:r>
            <a:endParaRPr lang="en-US" sz="1400" b="1" dirty="0"/>
          </a:p>
        </p:txBody>
      </p:sp>
      <p:sp>
        <p:nvSpPr>
          <p:cNvPr id="5" name="Szövegdoboz 4"/>
          <p:cNvSpPr txBox="1"/>
          <p:nvPr/>
        </p:nvSpPr>
        <p:spPr>
          <a:xfrm>
            <a:off x="136511" y="4188109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52" name="Rectangle 3"/>
          <p:cNvSpPr>
            <a:spLocks noChangeArrowheads="1"/>
          </p:cNvSpPr>
          <p:nvPr/>
        </p:nvSpPr>
        <p:spPr bwMode="auto">
          <a:xfrm>
            <a:off x="305565" y="4479823"/>
            <a:ext cx="1336912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 </a:t>
            </a:r>
            <a:endParaRPr lang="hu-HU" altLang="en-US" sz="1200" dirty="0"/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1541228" y="4482850"/>
            <a:ext cx="1659797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56" name="Szövegdoboz 55"/>
          <p:cNvSpPr txBox="1"/>
          <p:nvPr/>
        </p:nvSpPr>
        <p:spPr>
          <a:xfrm>
            <a:off x="3201025" y="4541471"/>
            <a:ext cx="1347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60" name="Szövegdoboz 59"/>
          <p:cNvSpPr txBox="1"/>
          <p:nvPr/>
        </p:nvSpPr>
        <p:spPr>
          <a:xfrm>
            <a:off x="305565" y="4533239"/>
            <a:ext cx="1317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1. </a:t>
            </a:r>
            <a:r>
              <a:rPr lang="en-US" sz="1400" dirty="0" err="1" smtClean="0"/>
              <a:t>konfiguráciő</a:t>
            </a:r>
            <a:endParaRPr lang="en-US" sz="1400" dirty="0"/>
          </a:p>
        </p:txBody>
      </p:sp>
      <p:sp>
        <p:nvSpPr>
          <p:cNvPr id="61" name="Rectangle 10"/>
          <p:cNvSpPr>
            <a:spLocks noChangeArrowheads="1"/>
          </p:cNvSpPr>
          <p:nvPr/>
        </p:nvSpPr>
        <p:spPr bwMode="auto">
          <a:xfrm>
            <a:off x="5691104" y="4465108"/>
            <a:ext cx="1541345" cy="408386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62" name="Szövegdoboz 61"/>
          <p:cNvSpPr txBox="1"/>
          <p:nvPr/>
        </p:nvSpPr>
        <p:spPr>
          <a:xfrm>
            <a:off x="3299143" y="4512432"/>
            <a:ext cx="1347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64" name="Szövegdoboz 63"/>
          <p:cNvSpPr txBox="1"/>
          <p:nvPr/>
        </p:nvSpPr>
        <p:spPr>
          <a:xfrm>
            <a:off x="3347324" y="4516434"/>
            <a:ext cx="1347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65" name="Rectangle 10"/>
          <p:cNvSpPr>
            <a:spLocks noChangeArrowheads="1"/>
          </p:cNvSpPr>
          <p:nvPr/>
        </p:nvSpPr>
        <p:spPr bwMode="auto">
          <a:xfrm>
            <a:off x="2632521" y="4479823"/>
            <a:ext cx="2113935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66" name="Szövegdoboz 65"/>
          <p:cNvSpPr txBox="1"/>
          <p:nvPr/>
        </p:nvSpPr>
        <p:spPr>
          <a:xfrm>
            <a:off x="2632521" y="4514391"/>
            <a:ext cx="1347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67" name="Szövegdoboz 66"/>
          <p:cNvSpPr txBox="1"/>
          <p:nvPr/>
        </p:nvSpPr>
        <p:spPr>
          <a:xfrm>
            <a:off x="1503366" y="4519461"/>
            <a:ext cx="112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elválasztójel</a:t>
            </a:r>
            <a:endParaRPr lang="en-US" sz="1400" dirty="0"/>
          </a:p>
        </p:txBody>
      </p:sp>
      <p:sp>
        <p:nvSpPr>
          <p:cNvPr id="68" name="Rectangle 10"/>
          <p:cNvSpPr>
            <a:spLocks noChangeArrowheads="1"/>
          </p:cNvSpPr>
          <p:nvPr/>
        </p:nvSpPr>
        <p:spPr bwMode="auto">
          <a:xfrm>
            <a:off x="3973045" y="4483614"/>
            <a:ext cx="1106834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72" name="Rectangle 10"/>
          <p:cNvSpPr>
            <a:spLocks noChangeArrowheads="1"/>
          </p:cNvSpPr>
          <p:nvPr/>
        </p:nvSpPr>
        <p:spPr bwMode="auto">
          <a:xfrm>
            <a:off x="5096838" y="4482849"/>
            <a:ext cx="594266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73" name="Szövegdoboz 72"/>
          <p:cNvSpPr txBox="1"/>
          <p:nvPr/>
        </p:nvSpPr>
        <p:spPr>
          <a:xfrm>
            <a:off x="5618425" y="4482849"/>
            <a:ext cx="1691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utolsó</a:t>
            </a:r>
            <a:r>
              <a:rPr lang="en-US" sz="1400" dirty="0" smtClean="0"/>
              <a:t>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74" name="Szövegdoboz 73"/>
          <p:cNvSpPr txBox="1"/>
          <p:nvPr/>
        </p:nvSpPr>
        <p:spPr>
          <a:xfrm>
            <a:off x="3950724" y="4534105"/>
            <a:ext cx="112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elválasztójel</a:t>
            </a:r>
            <a:endParaRPr lang="en-US" sz="1400" dirty="0"/>
          </a:p>
        </p:txBody>
      </p:sp>
      <p:sp>
        <p:nvSpPr>
          <p:cNvPr id="75" name="Szövegdoboz 74"/>
          <p:cNvSpPr txBox="1"/>
          <p:nvPr/>
        </p:nvSpPr>
        <p:spPr>
          <a:xfrm>
            <a:off x="5230561" y="4438105"/>
            <a:ext cx="38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77" name="Rectangle 13"/>
          <p:cNvSpPr>
            <a:spLocks noChangeArrowheads="1"/>
          </p:cNvSpPr>
          <p:nvPr/>
        </p:nvSpPr>
        <p:spPr bwMode="auto">
          <a:xfrm>
            <a:off x="5317060" y="3599697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78" name="Freeform 16"/>
          <p:cNvSpPr>
            <a:spLocks/>
          </p:cNvSpPr>
          <p:nvPr/>
        </p:nvSpPr>
        <p:spPr bwMode="auto">
          <a:xfrm>
            <a:off x="3133375" y="3952094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79" name="Rectangle 17"/>
          <p:cNvSpPr>
            <a:spLocks noChangeArrowheads="1"/>
          </p:cNvSpPr>
          <p:nvPr/>
        </p:nvSpPr>
        <p:spPr bwMode="auto">
          <a:xfrm>
            <a:off x="3046592" y="3352800"/>
            <a:ext cx="559939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/>
              <a:t>T</a:t>
            </a:r>
          </a:p>
        </p:txBody>
      </p:sp>
      <p:sp>
        <p:nvSpPr>
          <p:cNvPr id="85" name="Rectangle 7"/>
          <p:cNvSpPr>
            <a:spLocks noChangeArrowheads="1"/>
          </p:cNvSpPr>
          <p:nvPr/>
        </p:nvSpPr>
        <p:spPr bwMode="auto">
          <a:xfrm>
            <a:off x="7232449" y="4457252"/>
            <a:ext cx="975554" cy="41624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err="1" smtClean="0"/>
              <a:t>elválasztójel</a:t>
            </a:r>
            <a:endParaRPr lang="hu-HU" altLang="en-US" sz="1200" dirty="0"/>
          </a:p>
        </p:txBody>
      </p:sp>
      <p:sp>
        <p:nvSpPr>
          <p:cNvPr id="87" name="Szövegdoboz 86"/>
          <p:cNvSpPr txBox="1"/>
          <p:nvPr/>
        </p:nvSpPr>
        <p:spPr>
          <a:xfrm>
            <a:off x="1551863" y="5452044"/>
            <a:ext cx="724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1. a </a:t>
            </a:r>
            <a:r>
              <a:rPr lang="en-US" sz="1200" dirty="0" err="1" smtClean="0"/>
              <a:t>startszó</a:t>
            </a:r>
            <a:r>
              <a:rPr lang="en-US" sz="1200" dirty="0" smtClean="0"/>
              <a:t> </a:t>
            </a:r>
            <a:r>
              <a:rPr lang="en-US" sz="1200" dirty="0" err="1" smtClean="0"/>
              <a:t>elé</a:t>
            </a:r>
            <a:r>
              <a:rPr lang="en-US" sz="1200" dirty="0" smtClean="0"/>
              <a:t> </a:t>
            </a:r>
            <a:r>
              <a:rPr lang="en-US" sz="1200" dirty="0" err="1" smtClean="0"/>
              <a:t>írja</a:t>
            </a:r>
            <a:r>
              <a:rPr lang="en-US" sz="1200" dirty="0" smtClean="0"/>
              <a:t> a </a:t>
            </a:r>
            <a:r>
              <a:rPr lang="en-US" sz="1200" dirty="0" err="1" smtClean="0"/>
              <a:t>kezdő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</a:t>
            </a:r>
            <a:r>
              <a:rPr lang="en-US" sz="1200" dirty="0" smtClean="0"/>
              <a:t> </a:t>
            </a:r>
            <a:r>
              <a:rPr lang="en-US" sz="1200" dirty="0" err="1" smtClean="0"/>
              <a:t>azonosítóját</a:t>
            </a:r>
            <a:r>
              <a:rPr lang="en-US" sz="1200" dirty="0" smtClean="0"/>
              <a:t>, a </a:t>
            </a:r>
            <a:r>
              <a:rPr lang="en-US" sz="1200" dirty="0" err="1" smtClean="0"/>
              <a:t>végére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elválasztójelet</a:t>
            </a:r>
            <a:r>
              <a:rPr lang="en-US" sz="1200" dirty="0" smtClean="0"/>
              <a:t>. </a:t>
            </a:r>
            <a:r>
              <a:rPr lang="en-US" sz="1200" dirty="0" err="1" smtClean="0"/>
              <a:t>Ez</a:t>
            </a:r>
            <a:r>
              <a:rPr lang="en-US" sz="1200" dirty="0" smtClean="0"/>
              <a:t> </a:t>
            </a:r>
            <a:r>
              <a:rPr lang="en-US" sz="1200" dirty="0" err="1" smtClean="0"/>
              <a:t>lesz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első</a:t>
            </a:r>
            <a:r>
              <a:rPr lang="en-US" sz="1200" dirty="0" smtClean="0"/>
              <a:t> </a:t>
            </a:r>
            <a:r>
              <a:rPr lang="en-US" sz="1200" dirty="0" err="1" smtClean="0"/>
              <a:t>konfiguráció</a:t>
            </a:r>
            <a:r>
              <a:rPr lang="en-US" sz="1200" dirty="0" smtClean="0"/>
              <a:t>.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</a:t>
            </a:r>
            <a:r>
              <a:rPr lang="en-US" sz="1200" dirty="0" err="1" smtClean="0"/>
              <a:t>ezt</a:t>
            </a:r>
            <a:r>
              <a:rPr lang="en-US" sz="1200" dirty="0" smtClean="0"/>
              <a:t> </a:t>
            </a:r>
            <a:r>
              <a:rPr lang="en-US" sz="1200" dirty="0" err="1" smtClean="0"/>
              <a:t>követően</a:t>
            </a:r>
            <a:r>
              <a:rPr lang="en-US" sz="1200" dirty="0" smtClean="0"/>
              <a:t>  </a:t>
            </a:r>
            <a:r>
              <a:rPr lang="en-US" sz="1200" dirty="0" err="1" smtClean="0"/>
              <a:t>konfigurációsorozat</a:t>
            </a:r>
            <a:r>
              <a:rPr lang="en-US" sz="1200" dirty="0" smtClean="0"/>
              <a:t> </a:t>
            </a:r>
            <a:r>
              <a:rPr lang="en-US" sz="1200" dirty="0" err="1" smtClean="0"/>
              <a:t>vége</a:t>
            </a:r>
            <a:r>
              <a:rPr lang="en-US" sz="1200" dirty="0" smtClean="0"/>
              <a:t>  </a:t>
            </a:r>
            <a:r>
              <a:rPr lang="en-US" sz="1200" dirty="0" err="1" smtClean="0"/>
              <a:t>jelet</a:t>
            </a:r>
            <a:r>
              <a:rPr lang="en-US" sz="1200" dirty="0" smtClean="0"/>
              <a:t> </a:t>
            </a:r>
            <a:r>
              <a:rPr lang="en-US" sz="1200" dirty="0" err="1" smtClean="0"/>
              <a:t>ír</a:t>
            </a:r>
            <a:r>
              <a:rPr lang="en-US" sz="1200" dirty="0" smtClean="0"/>
              <a:t>. </a:t>
            </a:r>
          </a:p>
          <a:p>
            <a:r>
              <a:rPr lang="en-US" sz="1200" dirty="0" smtClean="0"/>
              <a:t>2. </a:t>
            </a:r>
            <a:r>
              <a:rPr lang="en-US" sz="1200" dirty="0" err="1" smtClean="0"/>
              <a:t>Mindaddig</a:t>
            </a:r>
            <a:r>
              <a:rPr lang="en-US" sz="1200" dirty="0" smtClean="0"/>
              <a:t>, </a:t>
            </a:r>
            <a:r>
              <a:rPr lang="en-US" sz="1200" dirty="0" err="1" smtClean="0"/>
              <a:t>míg</a:t>
            </a:r>
            <a:r>
              <a:rPr lang="en-US" sz="1200" dirty="0" smtClean="0"/>
              <a:t> </a:t>
            </a:r>
            <a:r>
              <a:rPr lang="en-US" sz="1200" dirty="0" err="1" smtClean="0"/>
              <a:t>végállapotba</a:t>
            </a:r>
            <a:r>
              <a:rPr lang="en-US" sz="1200" dirty="0" smtClean="0"/>
              <a:t> </a:t>
            </a:r>
            <a:r>
              <a:rPr lang="en-US" sz="1200" dirty="0" err="1" smtClean="0"/>
              <a:t>nem</a:t>
            </a:r>
            <a:r>
              <a:rPr lang="en-US" sz="1200" dirty="0" smtClean="0"/>
              <a:t> jut,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konfigurációra</a:t>
            </a:r>
            <a:r>
              <a:rPr lang="en-US" sz="1200" dirty="0" smtClean="0"/>
              <a:t> </a:t>
            </a:r>
            <a:r>
              <a:rPr lang="en-US" sz="1200" dirty="0" err="1" smtClean="0"/>
              <a:t>végrehajtja</a:t>
            </a:r>
            <a:r>
              <a:rPr lang="en-US" sz="1200" dirty="0" smtClean="0"/>
              <a:t>:</a:t>
            </a:r>
          </a:p>
          <a:p>
            <a:r>
              <a:rPr lang="en-US" sz="1200" dirty="0" smtClean="0"/>
              <a:t>3. A  </a:t>
            </a:r>
            <a:r>
              <a:rPr lang="en-US" sz="1200" dirty="0" err="1" smtClean="0"/>
              <a:t>soron</a:t>
            </a:r>
            <a:r>
              <a:rPr lang="en-US" sz="1200" dirty="0" smtClean="0"/>
              <a:t> </a:t>
            </a:r>
            <a:r>
              <a:rPr lang="en-US" sz="1200" dirty="0" err="1" smtClean="0"/>
              <a:t>következő</a:t>
            </a:r>
            <a:r>
              <a:rPr lang="en-US" sz="1200" dirty="0" smtClean="0"/>
              <a:t> </a:t>
            </a:r>
            <a:r>
              <a:rPr lang="en-US" sz="1200" dirty="0" err="1" smtClean="0"/>
              <a:t>konfigurációra</a:t>
            </a:r>
            <a:r>
              <a:rPr lang="en-US" sz="1200" dirty="0" smtClean="0"/>
              <a:t> </a:t>
            </a:r>
            <a:r>
              <a:rPr lang="en-US" sz="1200" dirty="0" err="1" smtClean="0"/>
              <a:t>képzi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összes</a:t>
            </a:r>
            <a:r>
              <a:rPr lang="en-US" sz="1200" dirty="0" smtClean="0"/>
              <a:t> </a:t>
            </a:r>
            <a:r>
              <a:rPr lang="en-US" sz="1200" dirty="0" err="1" smtClean="0"/>
              <a:t>lehetséges</a:t>
            </a:r>
            <a:r>
              <a:rPr lang="en-US" sz="1200" dirty="0" smtClean="0"/>
              <a:t> </a:t>
            </a:r>
            <a:r>
              <a:rPr lang="en-US" sz="1200" dirty="0" err="1" smtClean="0"/>
              <a:t>újabb</a:t>
            </a:r>
            <a:r>
              <a:rPr lang="en-US" sz="1200" dirty="0" smtClean="0"/>
              <a:t> </a:t>
            </a:r>
            <a:r>
              <a:rPr lang="en-US" sz="1200" dirty="0" err="1" smtClean="0"/>
              <a:t>konfigurációt</a:t>
            </a:r>
            <a:r>
              <a:rPr lang="en-US" sz="1200" dirty="0" smtClean="0"/>
              <a:t>, s </a:t>
            </a:r>
            <a:r>
              <a:rPr lang="en-US" sz="1200" dirty="0" err="1" smtClean="0"/>
              <a:t>azt</a:t>
            </a:r>
            <a:r>
              <a:rPr lang="en-US" sz="1200" dirty="0" smtClean="0"/>
              <a:t> a </a:t>
            </a:r>
            <a:r>
              <a:rPr lang="en-US" sz="1200" dirty="0" err="1" smtClean="0"/>
              <a:t>szalag</a:t>
            </a:r>
            <a:r>
              <a:rPr lang="en-US" sz="1200" dirty="0" smtClean="0"/>
              <a:t> </a:t>
            </a:r>
            <a:r>
              <a:rPr lang="en-US" sz="1200" dirty="0" err="1" smtClean="0"/>
              <a:t>végére</a:t>
            </a:r>
            <a:r>
              <a:rPr lang="en-US" sz="1200" dirty="0" smtClean="0"/>
              <a:t> </a:t>
            </a:r>
            <a:r>
              <a:rPr lang="en-US" sz="1200" dirty="0" err="1" smtClean="0"/>
              <a:t>írja</a:t>
            </a:r>
            <a:endParaRPr lang="en-US" sz="1200" dirty="0" smtClean="0"/>
          </a:p>
        </p:txBody>
      </p:sp>
      <p:sp>
        <p:nvSpPr>
          <p:cNvPr id="88" name="Rectangle 12"/>
          <p:cNvSpPr>
            <a:spLocks noChangeArrowheads="1"/>
          </p:cNvSpPr>
          <p:nvPr/>
        </p:nvSpPr>
        <p:spPr bwMode="auto">
          <a:xfrm>
            <a:off x="6685862" y="462277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89" name="Szövegdoboz 88"/>
          <p:cNvSpPr txBox="1"/>
          <p:nvPr/>
        </p:nvSpPr>
        <p:spPr>
          <a:xfrm>
            <a:off x="531620" y="5101049"/>
            <a:ext cx="2182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</a:t>
            </a:r>
            <a:r>
              <a:rPr lang="en-US" sz="1400" b="1" dirty="0" err="1" smtClean="0"/>
              <a:t>szimulálás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folyamata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  <p:sp>
        <p:nvSpPr>
          <p:cNvPr id="117" name="Rectangle 10"/>
          <p:cNvSpPr>
            <a:spLocks noChangeArrowheads="1"/>
          </p:cNvSpPr>
          <p:nvPr/>
        </p:nvSpPr>
        <p:spPr bwMode="auto">
          <a:xfrm>
            <a:off x="2232835" y="2057400"/>
            <a:ext cx="2113935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25" name="Rectangle 13"/>
          <p:cNvSpPr>
            <a:spLocks noChangeArrowheads="1"/>
          </p:cNvSpPr>
          <p:nvPr/>
        </p:nvSpPr>
        <p:spPr bwMode="auto">
          <a:xfrm>
            <a:off x="5376254" y="704097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26" name="Freeform 16"/>
          <p:cNvSpPr>
            <a:spLocks/>
          </p:cNvSpPr>
          <p:nvPr/>
        </p:nvSpPr>
        <p:spPr bwMode="auto">
          <a:xfrm>
            <a:off x="2835277" y="1601787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27" name="Rectangle 17"/>
          <p:cNvSpPr>
            <a:spLocks noChangeArrowheads="1"/>
          </p:cNvSpPr>
          <p:nvPr/>
        </p:nvSpPr>
        <p:spPr bwMode="auto">
          <a:xfrm>
            <a:off x="2711735" y="1068387"/>
            <a:ext cx="559939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7115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Előadásaim főiskola\Számtud Falucskai\ea_06-page-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71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Előadásaim főiskola\Számtud Falucskai\ea_06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8" y="0"/>
            <a:ext cx="90722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40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Előadásaim főiskola\Számtud Falucskai\ea_06-page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2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Előadásaim főiskola\Számtud Falucskai\ea_06-page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88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606829" y="573578"/>
            <a:ext cx="814530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b="1" dirty="0" err="1" smtClean="0"/>
              <a:t>Számonkérés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jegymegajánlás</a:t>
            </a:r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dirty="0" err="1" smtClean="0"/>
              <a:t>Elővizsga</a:t>
            </a:r>
            <a:r>
              <a:rPr lang="en-US" sz="2400" dirty="0" smtClean="0"/>
              <a:t> </a:t>
            </a:r>
            <a:r>
              <a:rPr lang="en-US" sz="2400" dirty="0" err="1" smtClean="0"/>
              <a:t>tehető</a:t>
            </a:r>
            <a:r>
              <a:rPr lang="en-US" sz="2400" dirty="0" smtClean="0"/>
              <a:t> </a:t>
            </a:r>
            <a:r>
              <a:rPr lang="en-US" sz="2400" dirty="0" err="1" smtClean="0"/>
              <a:t>az</a:t>
            </a:r>
            <a:r>
              <a:rPr lang="en-US" sz="2400" dirty="0" smtClean="0"/>
              <a:t> </a:t>
            </a:r>
            <a:r>
              <a:rPr lang="en-US" sz="2400" dirty="0" err="1" smtClean="0"/>
              <a:t>utolsó</a:t>
            </a:r>
            <a:r>
              <a:rPr lang="en-US" sz="2400" dirty="0" smtClean="0"/>
              <a:t> </a:t>
            </a:r>
            <a:r>
              <a:rPr lang="en-US" sz="2400" dirty="0" err="1" smtClean="0"/>
              <a:t>előadás</a:t>
            </a:r>
            <a:r>
              <a:rPr lang="en-US" sz="2400" dirty="0" smtClean="0"/>
              <a:t> </a:t>
            </a:r>
            <a:r>
              <a:rPr lang="en-US" sz="2400" dirty="0" err="1" smtClean="0"/>
              <a:t>időpontjában</a:t>
            </a:r>
            <a:endParaRPr lang="en-US" sz="2400" dirty="0" smtClean="0"/>
          </a:p>
          <a:p>
            <a:endParaRPr lang="en-US" sz="2400" b="1" dirty="0"/>
          </a:p>
          <a:p>
            <a:r>
              <a:rPr lang="en-US" sz="2400" b="1" dirty="0" err="1" smtClean="0"/>
              <a:t>Részvétel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az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előadásokon</a:t>
            </a:r>
            <a:endParaRPr lang="en-US" sz="2400" b="1" dirty="0" smtClean="0"/>
          </a:p>
          <a:p>
            <a:endParaRPr lang="en-US" sz="2400" b="1" dirty="0"/>
          </a:p>
          <a:p>
            <a:r>
              <a:rPr lang="en-US" sz="2400" dirty="0" smtClean="0"/>
              <a:t>TVSZ </a:t>
            </a:r>
            <a:r>
              <a:rPr lang="en-US" sz="2400" dirty="0" err="1" smtClean="0"/>
              <a:t>szerint</a:t>
            </a:r>
            <a:r>
              <a:rPr lang="en-US" sz="2400" dirty="0" smtClean="0"/>
              <a:t>, a </a:t>
            </a:r>
            <a:r>
              <a:rPr lang="en-US" sz="2400" dirty="0" err="1" smtClean="0"/>
              <a:t>katalógus</a:t>
            </a:r>
            <a:r>
              <a:rPr lang="en-US" sz="2400" dirty="0" smtClean="0"/>
              <a:t> </a:t>
            </a:r>
            <a:r>
              <a:rPr lang="en-US" sz="2400" dirty="0" err="1" smtClean="0"/>
              <a:t>csak</a:t>
            </a:r>
            <a:r>
              <a:rPr lang="en-US" sz="2400" dirty="0" smtClean="0"/>
              <a:t> </a:t>
            </a:r>
            <a:r>
              <a:rPr lang="en-US" sz="2400" dirty="0" err="1" smtClean="0"/>
              <a:t>statisztikai</a:t>
            </a:r>
            <a:r>
              <a:rPr lang="en-US" sz="2400" dirty="0" smtClean="0"/>
              <a:t> </a:t>
            </a:r>
            <a:r>
              <a:rPr lang="en-US" sz="2400" dirty="0" err="1" smtClean="0"/>
              <a:t>célokat</a:t>
            </a:r>
            <a:r>
              <a:rPr lang="en-US" sz="2400" dirty="0" smtClean="0"/>
              <a:t> </a:t>
            </a:r>
            <a:r>
              <a:rPr lang="en-US" sz="2400" dirty="0" err="1" smtClean="0"/>
              <a:t>szolgál</a:t>
            </a:r>
            <a:r>
              <a:rPr lang="en-US" sz="2400" dirty="0" smtClean="0"/>
              <a:t>, a </a:t>
            </a:r>
            <a:r>
              <a:rPr lang="en-US" sz="2400" dirty="0" err="1" smtClean="0"/>
              <a:t>megjelenés</a:t>
            </a:r>
            <a:r>
              <a:rPr lang="en-US" sz="2400" dirty="0" smtClean="0"/>
              <a:t> </a:t>
            </a:r>
            <a:r>
              <a:rPr lang="en-US" sz="2400" dirty="0" err="1" smtClean="0"/>
              <a:t>nem</a:t>
            </a:r>
            <a:r>
              <a:rPr lang="en-US" sz="2400" dirty="0" smtClean="0"/>
              <a:t> </a:t>
            </a:r>
            <a:r>
              <a:rPr lang="en-US" sz="2400" dirty="0" err="1" smtClean="0"/>
              <a:t>kötelező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204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Előadásaim főiskola\Számtud Falucskai\ea_07-pag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40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Előadásaim főiskola\Számtud Falucskai\ea_07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89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Előadásaim főiskola\Számtud Falucskai\ea_07-page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40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Előadásaim főiskola\Számtud Falucskai\ea_07-page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0"/>
            <a:ext cx="9170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93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Előadásaim főiskola\Számtud Falucskai\ea_07-page-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50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Előadásaim főiskola\Számtud Falucskai\ea_07-page-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61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Előadásaim főiskola\Számtud Falucskai\ea_07-page-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59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Előadásaim főiskola\Számtud Falucskai\ea_07-page-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82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14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Előadásaim főiskola\Számtud Falucskai\ea_07-page-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09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Előadásaim főiskola\Számtud Falucskai\ea_07-page-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43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Előadásaim főiskola\Számtud Falucskai\ea_01-pag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33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Előadásaim főiskola\Számtud Falucskai\ea_07-page-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0" y="0"/>
            <a:ext cx="91260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10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Előadásaim főiskola\Számtud Falucskai\ea_07-page-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87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Előadásaim főiskola\Számtud Falucskai\ea_07-page-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15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Előadásaim főiskola\Számtud Falucskai\ea_07-page-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58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Előadásaim főiskola\Számtud Falucskai\ea_07-page-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83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Előadásaim főiskola\Számtud Falucskai\ea_07-page-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09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Előadásaim főiskola\Számtud Falucskai\szamitaselmelet-page-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7" y="41972"/>
            <a:ext cx="9144000" cy="679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6783470" y="3759484"/>
            <a:ext cx="1859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(=2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lehetőség</a:t>
            </a:r>
            <a:endParaRPr lang="en-US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23006" y="2967241"/>
            <a:ext cx="609600" cy="6858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374543"/>
              </p:ext>
            </p:extLst>
          </p:nvPr>
        </p:nvGraphicFramePr>
        <p:xfrm>
          <a:off x="5472546" y="2590111"/>
          <a:ext cx="1066800" cy="13080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29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5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11765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1765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6559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cxnSp>
        <p:nvCxnSpPr>
          <p:cNvPr id="8" name="Egyenes összekötő nyíllal 7"/>
          <p:cNvCxnSpPr/>
          <p:nvPr/>
        </p:nvCxnSpPr>
        <p:spPr>
          <a:xfrm>
            <a:off x="6512785" y="3464115"/>
            <a:ext cx="530789" cy="33340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zövegdoboz 8"/>
          <p:cNvSpPr txBox="1"/>
          <p:nvPr/>
        </p:nvSpPr>
        <p:spPr>
          <a:xfrm>
            <a:off x="7043574" y="3006297"/>
            <a:ext cx="117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a,b</a:t>
            </a:r>
            <a:r>
              <a:rPr lang="en-US" dirty="0"/>
              <a:t> </a:t>
            </a:r>
            <a:r>
              <a:rPr lang="el-GR" dirty="0" smtClean="0">
                <a:latin typeface="Arial"/>
                <a:cs typeface="Arial"/>
              </a:rPr>
              <a:t>ϵ</a:t>
            </a:r>
            <a:r>
              <a:rPr lang="en-US" dirty="0" smtClean="0">
                <a:latin typeface="Arial"/>
                <a:cs typeface="Arial"/>
              </a:rPr>
              <a:t> {0,1}</a:t>
            </a:r>
            <a:endParaRPr lang="en-US" dirty="0"/>
          </a:p>
        </p:txBody>
      </p:sp>
      <p:sp>
        <p:nvSpPr>
          <p:cNvPr id="10" name="Szövegdoboz 9"/>
          <p:cNvSpPr txBox="1"/>
          <p:nvPr/>
        </p:nvSpPr>
        <p:spPr>
          <a:xfrm>
            <a:off x="5064560" y="4272732"/>
            <a:ext cx="395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Például</a:t>
            </a:r>
            <a:r>
              <a:rPr lang="en-US" sz="1600" dirty="0" smtClean="0"/>
              <a:t>:</a:t>
            </a:r>
            <a:r>
              <a:rPr lang="en-US" sz="1600" b="1" dirty="0" smtClean="0"/>
              <a:t> </a:t>
            </a:r>
            <a:r>
              <a:rPr lang="en-US" dirty="0" smtClean="0">
                <a:latin typeface="Arial"/>
                <a:cs typeface="Arial"/>
                <a:sym typeface="Symbol"/>
              </a:rPr>
              <a:t>┐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negáció</a:t>
            </a:r>
            <a:r>
              <a:rPr lang="en-US" dirty="0" smtClean="0">
                <a:sym typeface="Symbol"/>
              </a:rPr>
              <a:t> (</a:t>
            </a:r>
            <a:r>
              <a:rPr lang="en-US" dirty="0" err="1" smtClean="0">
                <a:sym typeface="Symbol"/>
              </a:rPr>
              <a:t>tagadás</a:t>
            </a:r>
            <a:r>
              <a:rPr lang="en-US" dirty="0" smtClean="0">
                <a:sym typeface="Symbol"/>
              </a:rPr>
              <a:t>)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Téglalap 10"/>
          <p:cNvSpPr/>
          <p:nvPr/>
        </p:nvSpPr>
        <p:spPr>
          <a:xfrm>
            <a:off x="6207560" y="5521603"/>
            <a:ext cx="609600" cy="6858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ábláza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602797"/>
              </p:ext>
            </p:extLst>
          </p:nvPr>
        </p:nvGraphicFramePr>
        <p:xfrm>
          <a:off x="5822581" y="5164152"/>
          <a:ext cx="1163151" cy="109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43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32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  <a:sym typeface="Symbol"/>
                        </a:rPr>
                        <a:t>┐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29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Előadásaim főiskola\Számtud Falucskai\szamitaselmelet-page-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6" y="32982"/>
            <a:ext cx="9121588" cy="688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4881063" y="2971800"/>
            <a:ext cx="395802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Például</a:t>
            </a:r>
            <a:r>
              <a:rPr lang="en-US" sz="1600" dirty="0" smtClean="0"/>
              <a:t>:</a:t>
            </a:r>
            <a:r>
              <a:rPr lang="en-US" sz="1600" b="1" dirty="0" smtClean="0"/>
              <a:t> </a:t>
            </a:r>
            <a:r>
              <a:rPr lang="en-US" sz="2800" b="1" dirty="0" smtClean="0"/>
              <a:t>+</a:t>
            </a:r>
            <a:r>
              <a:rPr lang="en-US" dirty="0" smtClean="0"/>
              <a:t>   : mod 2 </a:t>
            </a:r>
            <a:r>
              <a:rPr lang="en-US" dirty="0" err="1" smtClean="0"/>
              <a:t>összeadás</a:t>
            </a:r>
            <a:r>
              <a:rPr lang="en-US" dirty="0" smtClean="0"/>
              <a:t> (</a:t>
            </a:r>
            <a:r>
              <a:rPr lang="en-US" dirty="0" err="1" smtClean="0"/>
              <a:t>kizáró</a:t>
            </a:r>
            <a:r>
              <a:rPr lang="en-US" dirty="0" smtClean="0"/>
              <a:t> </a:t>
            </a:r>
            <a:r>
              <a:rPr lang="en-US" dirty="0" err="1" smtClean="0"/>
              <a:t>vagy</a:t>
            </a:r>
            <a:r>
              <a:rPr lang="en-US" dirty="0" smtClean="0"/>
              <a:t>):  </a:t>
            </a:r>
            <a:endParaRPr lang="en-US" dirty="0"/>
          </a:p>
        </p:txBody>
      </p:sp>
      <p:sp>
        <p:nvSpPr>
          <p:cNvPr id="6" name="Téglalap 5"/>
          <p:cNvSpPr/>
          <p:nvPr/>
        </p:nvSpPr>
        <p:spPr>
          <a:xfrm>
            <a:off x="6024063" y="4220671"/>
            <a:ext cx="609600" cy="6858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931156"/>
              </p:ext>
            </p:extLst>
          </p:nvPr>
        </p:nvGraphicFramePr>
        <p:xfrm>
          <a:off x="5639084" y="3863220"/>
          <a:ext cx="1066800" cy="109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79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32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6828148" y="2058915"/>
            <a:ext cx="205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16 (=2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lehetőség</a:t>
            </a:r>
            <a:endParaRPr lang="en-US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5867684" y="1266672"/>
            <a:ext cx="609600" cy="6858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ábláza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409556"/>
              </p:ext>
            </p:extLst>
          </p:nvPr>
        </p:nvGraphicFramePr>
        <p:xfrm>
          <a:off x="5517224" y="889542"/>
          <a:ext cx="1066800" cy="13080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5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5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11765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1765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6559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cxnSp>
        <p:nvCxnSpPr>
          <p:cNvPr id="11" name="Egyenes összekötő nyíllal 10"/>
          <p:cNvCxnSpPr/>
          <p:nvPr/>
        </p:nvCxnSpPr>
        <p:spPr>
          <a:xfrm>
            <a:off x="6557463" y="1763546"/>
            <a:ext cx="530789" cy="33340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zövegdoboz 11"/>
          <p:cNvSpPr txBox="1"/>
          <p:nvPr/>
        </p:nvSpPr>
        <p:spPr>
          <a:xfrm>
            <a:off x="7088252" y="1305728"/>
            <a:ext cx="1531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a,b,c,d</a:t>
            </a:r>
            <a:r>
              <a:rPr lang="en-US" dirty="0" smtClean="0"/>
              <a:t> </a:t>
            </a:r>
            <a:r>
              <a:rPr lang="el-GR" dirty="0" smtClean="0">
                <a:latin typeface="Arial"/>
                <a:cs typeface="Arial"/>
              </a:rPr>
              <a:t>ϵ</a:t>
            </a:r>
            <a:r>
              <a:rPr lang="en-US" dirty="0" smtClean="0">
                <a:latin typeface="Arial"/>
                <a:cs typeface="Arial"/>
              </a:rPr>
              <a:t> {0,1}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44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Előadásaim főiskola\Számtud Falucskai\szamitaselmelet-page-0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21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Előadásaim főiskola\Számtud Falucskai\szamitaselmelet-page-0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1" y="0"/>
            <a:ext cx="9105899" cy="754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4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Előadásaim főiskola\Számtud Falucskai\ea_01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1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Előadásaim főiskola\Számtud Falucskai\szamitaselmelet-page-0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" y="0"/>
            <a:ext cx="91185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78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692727" y="990600"/>
            <a:ext cx="48846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Tétel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f(x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 x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ᴧ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f(1,x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ᴠ </a:t>
            </a:r>
            <a:r>
              <a:rPr lang="en-US" sz="1600" dirty="0" smtClean="0">
                <a:latin typeface="Arial"/>
                <a:cs typeface="Arial"/>
              </a:rPr>
              <a:t>┐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ᴧ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f(0,x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671945" y="1482298"/>
            <a:ext cx="61573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Bizonyítás</a:t>
            </a:r>
            <a:r>
              <a:rPr lang="en-US" sz="1600" dirty="0" smtClean="0"/>
              <a:t>: 1. ha x1  =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akkor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ᴧ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f(1,x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=0,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mivel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ᴧ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bármi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=0. </a:t>
            </a:r>
          </a:p>
          <a:p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Másrészt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ha </a:t>
            </a:r>
            <a:r>
              <a:rPr lang="en-US" sz="1600" dirty="0"/>
              <a:t>x1  =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akkor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Arial"/>
                <a:cs typeface="Arial"/>
              </a:rPr>
              <a:t>┐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1, s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ekkor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ᴧ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f(0,x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f(0,x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mivel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ᴧ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bármi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bármi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637309" y="2514600"/>
            <a:ext cx="72811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2. </a:t>
            </a:r>
            <a:r>
              <a:rPr lang="en-US" sz="1600" dirty="0"/>
              <a:t>ha x1  </a:t>
            </a:r>
            <a:r>
              <a:rPr lang="en-US" sz="1600" dirty="0" smtClean="0"/>
              <a:t>=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akkor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ᴧ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f(1,x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f(1,x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mivel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ᴧ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bármi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bármi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Másrészt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 </a:t>
            </a:r>
            <a:r>
              <a:rPr lang="en-US" sz="1600" dirty="0"/>
              <a:t>x1  </a:t>
            </a:r>
            <a:r>
              <a:rPr lang="en-US" sz="1600" dirty="0" smtClean="0"/>
              <a:t>=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akkor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Arial"/>
                <a:cs typeface="Arial"/>
              </a:rPr>
              <a:t>┐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ekkor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ᴧ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f(0,x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0, 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mivel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ᴧ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bármi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597090" y="3200400"/>
            <a:ext cx="7474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Tehát</a:t>
            </a:r>
            <a:r>
              <a:rPr lang="en-US" sz="1600" dirty="0" smtClean="0"/>
              <a:t>: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f(x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f(0,x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ha </a:t>
            </a:r>
            <a:r>
              <a:rPr lang="en-US" sz="1600" dirty="0"/>
              <a:t>x1  =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továbbá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f(x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f(1,x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ha </a:t>
            </a:r>
            <a:r>
              <a:rPr lang="en-US" sz="1600" dirty="0"/>
              <a:t>x1  </a:t>
            </a:r>
            <a:r>
              <a:rPr lang="en-US" sz="1600" dirty="0" smtClean="0"/>
              <a:t>=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  <a:p>
            <a:r>
              <a:rPr lang="en-US" sz="1600" dirty="0" err="1" smtClean="0"/>
              <a:t>Ezzel</a:t>
            </a:r>
            <a:r>
              <a:rPr lang="en-US" sz="1600" dirty="0" smtClean="0"/>
              <a:t> a </a:t>
            </a:r>
            <a:r>
              <a:rPr lang="en-US" sz="1600" dirty="0" err="1" smtClean="0"/>
              <a:t>bizonyítás</a:t>
            </a:r>
            <a:r>
              <a:rPr lang="en-US" sz="1600" dirty="0" smtClean="0"/>
              <a:t> </a:t>
            </a:r>
            <a:r>
              <a:rPr lang="en-US" sz="1600" dirty="0" err="1" smtClean="0"/>
              <a:t>befejeztük</a:t>
            </a:r>
            <a:r>
              <a:rPr lang="en-US" sz="1600" dirty="0" smtClean="0"/>
              <a:t>. </a:t>
            </a:r>
            <a:endParaRPr lang="en-US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0" y="4352204"/>
            <a:ext cx="8836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Ítélet</a:t>
            </a:r>
            <a:r>
              <a:rPr lang="en-US" dirty="0" smtClean="0"/>
              <a:t> </a:t>
            </a:r>
            <a:r>
              <a:rPr lang="en-US" dirty="0" err="1" smtClean="0"/>
              <a:t>alatt</a:t>
            </a:r>
            <a:r>
              <a:rPr lang="en-US" dirty="0" smtClean="0"/>
              <a:t> </a:t>
            </a:r>
            <a:r>
              <a:rPr lang="en-US" dirty="0" err="1" smtClean="0"/>
              <a:t>olyan</a:t>
            </a:r>
            <a:r>
              <a:rPr lang="en-US" dirty="0" smtClean="0"/>
              <a:t> </a:t>
            </a:r>
            <a:r>
              <a:rPr lang="en-US" dirty="0" err="1"/>
              <a:t>állítás</a:t>
            </a:r>
            <a:r>
              <a:rPr lang="en-US" dirty="0"/>
              <a:t>, </a:t>
            </a:r>
            <a:r>
              <a:rPr lang="en-US" dirty="0" err="1" smtClean="0"/>
              <a:t>kijelent</a:t>
            </a:r>
            <a:r>
              <a:rPr lang="en-US" dirty="0" err="1"/>
              <a:t>ő</a:t>
            </a:r>
            <a:r>
              <a:rPr lang="en-US" dirty="0" smtClean="0"/>
              <a:t> </a:t>
            </a:r>
            <a:r>
              <a:rPr lang="en-US" dirty="0" err="1" smtClean="0"/>
              <a:t>mondatot</a:t>
            </a:r>
            <a:r>
              <a:rPr lang="en-US" dirty="0" smtClean="0"/>
              <a:t> </a:t>
            </a:r>
            <a:r>
              <a:rPr lang="en-US" dirty="0" err="1" smtClean="0"/>
              <a:t>értünk</a:t>
            </a:r>
            <a:r>
              <a:rPr lang="en-US" dirty="0" smtClean="0"/>
              <a:t>, </a:t>
            </a:r>
            <a:r>
              <a:rPr lang="en-US" dirty="0" err="1"/>
              <a:t>mely</a:t>
            </a:r>
            <a:r>
              <a:rPr lang="en-US" dirty="0"/>
              <a:t> </a:t>
            </a:r>
            <a:r>
              <a:rPr lang="en-US" dirty="0" err="1"/>
              <a:t>biztosan</a:t>
            </a:r>
            <a:r>
              <a:rPr lang="en-US" dirty="0"/>
              <a:t> </a:t>
            </a:r>
            <a:r>
              <a:rPr lang="en-US" dirty="0" err="1"/>
              <a:t>igaz</a:t>
            </a:r>
            <a:r>
              <a:rPr lang="en-US" dirty="0"/>
              <a:t> </a:t>
            </a:r>
            <a:r>
              <a:rPr lang="en-US" dirty="0" err="1"/>
              <a:t>vagy</a:t>
            </a:r>
            <a:r>
              <a:rPr lang="en-US" dirty="0"/>
              <a:t> </a:t>
            </a:r>
            <a:r>
              <a:rPr lang="en-US" dirty="0" err="1"/>
              <a:t>hamis</a:t>
            </a:r>
            <a:r>
              <a:rPr lang="en-US" dirty="0"/>
              <a:t>, de a </a:t>
            </a:r>
            <a:endParaRPr lang="en-US" dirty="0" smtClean="0"/>
          </a:p>
          <a:p>
            <a:r>
              <a:rPr lang="en-US" dirty="0" err="1"/>
              <a:t>k</a:t>
            </a:r>
            <a:r>
              <a:rPr lang="en-US" dirty="0" err="1" smtClean="0"/>
              <a:t>ettő</a:t>
            </a:r>
            <a:r>
              <a:rPr lang="en-US" dirty="0" smtClean="0"/>
              <a:t> </a:t>
            </a:r>
            <a:r>
              <a:rPr lang="en-US" dirty="0" err="1" smtClean="0"/>
              <a:t>egyidejűleg</a:t>
            </a:r>
            <a:r>
              <a:rPr lang="en-US" dirty="0" smtClean="0"/>
              <a:t> </a:t>
            </a:r>
            <a:r>
              <a:rPr lang="en-US" dirty="0" err="1"/>
              <a:t>nem</a:t>
            </a:r>
            <a:r>
              <a:rPr lang="en-US" dirty="0"/>
              <a:t> </a:t>
            </a:r>
            <a:r>
              <a:rPr lang="en-US" dirty="0" err="1" smtClean="0"/>
              <a:t>teljesül</a:t>
            </a:r>
            <a:r>
              <a:rPr lang="en-US" dirty="0" smtClean="0"/>
              <a:t>.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/>
              <a:t>ítélet</a:t>
            </a:r>
            <a:r>
              <a:rPr lang="en-US" dirty="0"/>
              <a:t> </a:t>
            </a:r>
            <a:r>
              <a:rPr lang="en-US" dirty="0" err="1"/>
              <a:t>logikai</a:t>
            </a:r>
            <a:r>
              <a:rPr lang="en-US" dirty="0"/>
              <a:t> </a:t>
            </a:r>
            <a:r>
              <a:rPr lang="en-US" dirty="0" err="1" smtClean="0"/>
              <a:t>értéke</a:t>
            </a:r>
            <a:r>
              <a:rPr lang="en-US" dirty="0" smtClean="0"/>
              <a:t> </a:t>
            </a:r>
            <a:r>
              <a:rPr lang="en-US" dirty="0" err="1"/>
              <a:t>igaz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dirty="0" err="1"/>
              <a:t>vagy</a:t>
            </a:r>
            <a:r>
              <a:rPr lang="en-US" dirty="0"/>
              <a:t> </a:t>
            </a:r>
            <a:r>
              <a:rPr lang="en-US" dirty="0" err="1"/>
              <a:t>hamis</a:t>
            </a:r>
            <a:r>
              <a:rPr lang="en-US" dirty="0"/>
              <a:t> </a:t>
            </a:r>
            <a:r>
              <a:rPr lang="en-US" dirty="0" smtClean="0"/>
              <a:t>(h) </a:t>
            </a:r>
            <a:r>
              <a:rPr lang="en-US" dirty="0" err="1"/>
              <a:t>lehet</a:t>
            </a:r>
            <a:r>
              <a:rPr lang="en-US" dirty="0"/>
              <a:t>.</a:t>
            </a:r>
          </a:p>
          <a:p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igaz</a:t>
            </a:r>
            <a:r>
              <a:rPr lang="en-US" dirty="0" smtClean="0"/>
              <a:t> </a:t>
            </a:r>
            <a:r>
              <a:rPr lang="en-US" dirty="0" err="1" smtClean="0"/>
              <a:t>értéket</a:t>
            </a:r>
            <a:r>
              <a:rPr lang="en-US" dirty="0" smtClean="0"/>
              <a:t> </a:t>
            </a:r>
            <a:r>
              <a:rPr lang="en-US" dirty="0" err="1" smtClean="0"/>
              <a:t>rendszerint</a:t>
            </a:r>
            <a:r>
              <a:rPr lang="en-US" dirty="0" smtClean="0"/>
              <a:t>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1-el, </a:t>
            </a:r>
            <a:r>
              <a:rPr lang="en-US" dirty="0" err="1" smtClean="0"/>
              <a:t>míg</a:t>
            </a:r>
            <a:r>
              <a:rPr lang="en-US" dirty="0" smtClean="0"/>
              <a:t> a </a:t>
            </a:r>
            <a:r>
              <a:rPr lang="en-US" dirty="0" err="1" smtClean="0"/>
              <a:t>hamisat</a:t>
            </a:r>
            <a:r>
              <a:rPr lang="en-US" dirty="0" smtClean="0"/>
              <a:t> </a:t>
            </a:r>
            <a:r>
              <a:rPr lang="en-US" dirty="0" err="1" smtClean="0"/>
              <a:t>rendszerint</a:t>
            </a:r>
            <a:r>
              <a:rPr lang="en-US" dirty="0" smtClean="0"/>
              <a:t>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dirty="0" smtClean="0"/>
              <a:t>-val </a:t>
            </a:r>
            <a:r>
              <a:rPr lang="en-US" dirty="0" err="1" smtClean="0"/>
              <a:t>jelöljük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8" name="Szövegdoboz 7"/>
          <p:cNvSpPr txBox="1"/>
          <p:nvPr/>
        </p:nvSpPr>
        <p:spPr>
          <a:xfrm>
            <a:off x="237067" y="3897868"/>
            <a:ext cx="2521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Logikai</a:t>
            </a:r>
            <a:r>
              <a:rPr lang="en-US" b="1" dirty="0" smtClean="0"/>
              <a:t> </a:t>
            </a:r>
            <a:r>
              <a:rPr lang="en-US" b="1" dirty="0" err="1" smtClean="0"/>
              <a:t>emlékeztető</a:t>
            </a:r>
            <a:r>
              <a:rPr lang="en-US" b="1" dirty="0" smtClean="0"/>
              <a:t>: </a:t>
            </a:r>
            <a:endParaRPr lang="en-US" b="1" dirty="0"/>
          </a:p>
        </p:txBody>
      </p:sp>
      <p:sp>
        <p:nvSpPr>
          <p:cNvPr id="9" name="Szövegdoboz 8"/>
          <p:cNvSpPr txBox="1"/>
          <p:nvPr/>
        </p:nvSpPr>
        <p:spPr>
          <a:xfrm>
            <a:off x="0" y="5336440"/>
            <a:ext cx="8842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Ítéletváltozó</a:t>
            </a:r>
            <a:r>
              <a:rPr lang="en-US" dirty="0" smtClean="0"/>
              <a:t> (</a:t>
            </a:r>
            <a:r>
              <a:rPr lang="en-US" dirty="0" err="1" smtClean="0"/>
              <a:t>röviden</a:t>
            </a:r>
            <a:r>
              <a:rPr lang="en-US" dirty="0" smtClean="0"/>
              <a:t>, </a:t>
            </a:r>
            <a:r>
              <a:rPr lang="en-US" dirty="0" err="1" smtClean="0"/>
              <a:t>változó</a:t>
            </a:r>
            <a:r>
              <a:rPr lang="en-US" dirty="0" smtClean="0"/>
              <a:t>) </a:t>
            </a:r>
            <a:r>
              <a:rPr lang="en-US" dirty="0" err="1" smtClean="0"/>
              <a:t>alatt</a:t>
            </a:r>
            <a:r>
              <a:rPr lang="en-US" dirty="0" smtClean="0"/>
              <a:t> </a:t>
            </a:r>
            <a:r>
              <a:rPr lang="en-US" dirty="0" err="1" smtClean="0"/>
              <a:t>olyan</a:t>
            </a:r>
            <a:r>
              <a:rPr lang="en-US" dirty="0" smtClean="0"/>
              <a:t> </a:t>
            </a:r>
            <a:r>
              <a:rPr lang="en-US" dirty="0" err="1"/>
              <a:t>változót</a:t>
            </a:r>
            <a:r>
              <a:rPr lang="en-US" dirty="0"/>
              <a:t> </a:t>
            </a:r>
            <a:r>
              <a:rPr lang="en-US" dirty="0" err="1"/>
              <a:t>értünk</a:t>
            </a:r>
            <a:r>
              <a:rPr lang="en-US" dirty="0"/>
              <a:t>, </a:t>
            </a:r>
            <a:r>
              <a:rPr lang="en-US" dirty="0" err="1"/>
              <a:t>amik</a:t>
            </a:r>
            <a:r>
              <a:rPr lang="en-US" dirty="0"/>
              <a:t> </a:t>
            </a:r>
            <a:r>
              <a:rPr lang="en-US" dirty="0" err="1"/>
              <a:t>ítéletek</a:t>
            </a:r>
            <a:r>
              <a:rPr lang="en-US" dirty="0"/>
              <a:t> </a:t>
            </a:r>
            <a:r>
              <a:rPr lang="en-US" dirty="0" err="1"/>
              <a:t>helyett</a:t>
            </a:r>
            <a:r>
              <a:rPr lang="en-US" dirty="0"/>
              <a:t> </a:t>
            </a:r>
            <a:r>
              <a:rPr lang="en-US" dirty="0" err="1"/>
              <a:t>állnak</a:t>
            </a:r>
            <a:r>
              <a:rPr lang="en-US" dirty="0"/>
              <a:t> </a:t>
            </a:r>
            <a:r>
              <a:rPr lang="en-US" dirty="0" smtClean="0"/>
              <a:t>a</a:t>
            </a:r>
          </a:p>
          <a:p>
            <a:r>
              <a:rPr lang="en-US" dirty="0" smtClean="0"/>
              <a:t> </a:t>
            </a:r>
            <a:r>
              <a:rPr lang="en-US" dirty="0" err="1"/>
              <a:t>formulákban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" name="Szövegdoboz 9"/>
          <p:cNvSpPr txBox="1"/>
          <p:nvPr/>
        </p:nvSpPr>
        <p:spPr>
          <a:xfrm>
            <a:off x="0" y="5982771"/>
            <a:ext cx="8194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Logikai</a:t>
            </a:r>
            <a:r>
              <a:rPr lang="en-US" dirty="0"/>
              <a:t> </a:t>
            </a:r>
            <a:r>
              <a:rPr lang="en-US" dirty="0" err="1" smtClean="0"/>
              <a:t>formulák</a:t>
            </a:r>
            <a:r>
              <a:rPr lang="en-US" dirty="0" smtClean="0"/>
              <a:t> (</a:t>
            </a:r>
            <a:r>
              <a:rPr lang="en-US" dirty="0" err="1" smtClean="0"/>
              <a:t>röviden</a:t>
            </a:r>
            <a:r>
              <a:rPr lang="en-US" dirty="0" smtClean="0"/>
              <a:t>, </a:t>
            </a:r>
            <a:r>
              <a:rPr lang="en-US" dirty="0" err="1" smtClean="0"/>
              <a:t>formulák</a:t>
            </a:r>
            <a:r>
              <a:rPr lang="en-US" dirty="0" smtClean="0"/>
              <a:t>) </a:t>
            </a:r>
            <a:r>
              <a:rPr lang="en-US" dirty="0" err="1" smtClean="0"/>
              <a:t>alatt</a:t>
            </a:r>
            <a:r>
              <a:rPr lang="en-US" dirty="0" smtClean="0"/>
              <a:t> </a:t>
            </a:r>
            <a:r>
              <a:rPr lang="en-US" dirty="0" err="1" smtClean="0"/>
              <a:t>olyan</a:t>
            </a:r>
            <a:r>
              <a:rPr lang="en-US" dirty="0" smtClean="0"/>
              <a:t> </a:t>
            </a:r>
            <a:r>
              <a:rPr lang="en-US" dirty="0" err="1" smtClean="0"/>
              <a:t>kifejezéseket</a:t>
            </a:r>
            <a:r>
              <a:rPr lang="en-US" dirty="0" smtClean="0"/>
              <a:t> </a:t>
            </a:r>
            <a:r>
              <a:rPr lang="en-US" dirty="0" err="1" smtClean="0"/>
              <a:t>értünk</a:t>
            </a:r>
            <a:r>
              <a:rPr lang="en-US" dirty="0" smtClean="0"/>
              <a:t>, </a:t>
            </a:r>
            <a:r>
              <a:rPr lang="en-US" dirty="0" err="1" smtClean="0"/>
              <a:t>melyek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ítéletváltozókból</a:t>
            </a:r>
            <a:r>
              <a:rPr lang="en-US" dirty="0" smtClean="0"/>
              <a:t> </a:t>
            </a:r>
            <a:r>
              <a:rPr lang="en-US" dirty="0" err="1" smtClean="0"/>
              <a:t>logikai</a:t>
            </a:r>
            <a:r>
              <a:rPr lang="en-US" dirty="0" smtClean="0"/>
              <a:t> </a:t>
            </a:r>
            <a:r>
              <a:rPr lang="en-US" dirty="0" err="1" smtClean="0"/>
              <a:t>műveletek</a:t>
            </a:r>
            <a:r>
              <a:rPr lang="en-US" dirty="0" smtClean="0"/>
              <a:t> 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/>
              <a:t>sokszori</a:t>
            </a:r>
            <a:r>
              <a:rPr lang="en-US" dirty="0"/>
              <a:t> </a:t>
            </a:r>
            <a:r>
              <a:rPr lang="en-US" dirty="0" err="1"/>
              <a:t>alkalmazásával</a:t>
            </a:r>
            <a:r>
              <a:rPr lang="en-US" dirty="0"/>
              <a:t> </a:t>
            </a:r>
            <a:r>
              <a:rPr lang="en-US" dirty="0" err="1" smtClean="0"/>
              <a:t>kaphatóak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5436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228600" y="1143000"/>
            <a:ext cx="849783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formulát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diszjunktív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normálformának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(DNF) 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hívunk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 K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∨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∨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alakú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ahol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...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K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mindegyike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változóknak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illetve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változók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negáltjainak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konjunkciója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Például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 (A ∧¬ B)∨(¬A∧¬B∧C)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diszjunktív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normálforma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A1,...,A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változókból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képzett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K1 ∨ ... ∨ K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diszjunktív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normálformát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teljes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diszjunktív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ormálformának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(TDNF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nevezzük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K1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...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mindegyike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tagú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páronként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különböző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konjunkció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melyekben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A1,...,A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változók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mindegyike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szerepel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negálva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vagy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negálatlanul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Célszerű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megengedni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 = 0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esetet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azzal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megállapodással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diszjunkció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olyan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formula,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amely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azonosan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hamis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behelyettesítés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esetén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hamis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értéke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Például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(A∧¬B∧C)∨(¬A∧¬B∧C)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TDNF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Tétel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A1,...,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formula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logikailag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ekvivalens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 =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(A1,...,A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teljes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diszjunktív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normálformával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tagok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sorrendjét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̋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eltekintve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egyértelmű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Bizonyítás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változós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TDNF-ban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szereplő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K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konjunkció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pontosan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behelyettesítés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esetén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lesz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igaz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ha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negálatlan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változói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igazak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negáltak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hamisak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Tehát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adott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formulához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tartozó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teljes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diszjunktív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normálformát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úgy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kapjuk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 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igazságtáblázatának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sorához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felvesszük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megfelelő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ezeket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kapcsoljuk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össze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diszjunkcióval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18051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28600" y="1295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Szövegdoboz 3"/>
          <p:cNvSpPr txBox="1"/>
          <p:nvPr/>
        </p:nvSpPr>
        <p:spPr>
          <a:xfrm>
            <a:off x="320965" y="1295400"/>
            <a:ext cx="855234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Hasonlóan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formulát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konjunktív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normálformának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NF) 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hívunk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 D1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∧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...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∧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alakú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ahol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D1 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...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mindegyike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változóknak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illetve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változók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negáltjainak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diszjunkciója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Például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 (A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∨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¬ B)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∧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(¬A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∨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¬B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∨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diszjunktív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normálforma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A1,...,A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változókból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képzett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D1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∧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... ∧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konjunktív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normálformát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teljes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konjunktív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ormálformának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(TKNF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nevezzük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 D1 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...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mindegyike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tagú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páronként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különböző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diszjunkció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melyekben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A1,...,A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változók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mindegyike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szerepel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negálva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vagy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negálatlanul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Célszerű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megengedni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 = 0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esetet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azzal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megállapodással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konjunkció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olyan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formula,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amely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azonosan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behelyettesítés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esetén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értéke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Például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∨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¬B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∨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∧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(¬A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∨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¬B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∨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TKNF.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Tétel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A1,...,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formula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logikailag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ekvivalens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 =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(A1,...,A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teljes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konjunktív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normálformával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tagok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sorrendjétől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eltekintve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egyértelmű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Bizonyítás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változós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TKNF-ban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szereplő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diszjunkció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pontosan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behelyettesítés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esetén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lesz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igaz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ha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negálatlan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változói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igazak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negáltak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hamisak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Tehát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adott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formulához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tartozó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teljes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konjunktív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normálformát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úgy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kapjuk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 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igazságtáblázatának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sorához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felvesszük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megfelelő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D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ezeket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kapcsoljuk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össze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diszjunkcióval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2679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Előadásaim főiskola\Számtud Falucskai\szamitaselmelet-page-0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25400"/>
            <a:ext cx="9169400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85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Előadásaim főiskola\Számtud Falucskai\szamitaselmelet-page-0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400"/>
            <a:ext cx="9143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08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Előadásaim főiskola\Számtud Falucskai\szamitaselmelet-page-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7462"/>
            <a:ext cx="9144000" cy="687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24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Előadásaim főiskola\Számtud Falucskai\szamitaselmelet-page-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54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-20782" y="1066800"/>
            <a:ext cx="921194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Bizonyítás: Legyen  T  tetszőleges olyan Turing gép, melyre a {0,1} halmaz részhalmaza a </a:t>
            </a:r>
          </a:p>
          <a:p>
            <a:r>
              <a:rPr lang="hu-HU" dirty="0" smtClean="0"/>
              <a:t>szalagábécének.  definiáljuk az f: </a:t>
            </a:r>
            <a:r>
              <a:rPr lang="hu-HU" dirty="0"/>
              <a:t>{0,1}</a:t>
            </a:r>
            <a:r>
              <a:rPr lang="hu-HU" baseline="30000" dirty="0"/>
              <a:t>n</a:t>
            </a:r>
            <a:r>
              <a:rPr lang="hu-HU" dirty="0" smtClean="0"/>
              <a:t>→ [0,1} függvényt oly módon, hogy tetszőleges</a:t>
            </a:r>
          </a:p>
          <a:p>
            <a:r>
              <a:rPr lang="hu-HU" dirty="0"/>
              <a:t>{0,1}</a:t>
            </a:r>
            <a:r>
              <a:rPr lang="hu-HU" baseline="30000" dirty="0"/>
              <a:t>n </a:t>
            </a:r>
            <a:r>
              <a:rPr lang="hu-HU" baseline="30000" dirty="0" smtClean="0"/>
              <a:t> </a:t>
            </a:r>
            <a:r>
              <a:rPr lang="hu-HU" dirty="0" smtClean="0"/>
              <a:t>-</a:t>
            </a:r>
            <a:r>
              <a:rPr lang="hu-HU" dirty="0" err="1" smtClean="0"/>
              <a:t>beli</a:t>
            </a:r>
            <a:r>
              <a:rPr lang="hu-HU" dirty="0" smtClean="0"/>
              <a:t>  </a:t>
            </a:r>
            <a:r>
              <a:rPr lang="hu-HU" dirty="0"/>
              <a:t>x</a:t>
            </a:r>
            <a:r>
              <a:rPr lang="hu-HU" baseline="-25000" dirty="0"/>
              <a:t>1</a:t>
            </a:r>
            <a:r>
              <a:rPr lang="hu-HU" dirty="0"/>
              <a:t> x</a:t>
            </a:r>
            <a:r>
              <a:rPr lang="hu-HU" baseline="-25000" dirty="0"/>
              <a:t>2</a:t>
            </a:r>
            <a:r>
              <a:rPr lang="hu-HU" dirty="0"/>
              <a:t> … </a:t>
            </a:r>
            <a:r>
              <a:rPr lang="hu-HU" dirty="0" err="1"/>
              <a:t>x</a:t>
            </a:r>
            <a:r>
              <a:rPr lang="hu-HU" baseline="-25000" dirty="0" err="1"/>
              <a:t>n</a:t>
            </a:r>
            <a:r>
              <a:rPr lang="hu-HU" baseline="-25000" dirty="0"/>
              <a:t> </a:t>
            </a:r>
            <a:r>
              <a:rPr lang="hu-HU" dirty="0" smtClean="0"/>
              <a:t>esetén  f(</a:t>
            </a:r>
            <a:r>
              <a:rPr lang="hu-HU" dirty="0"/>
              <a:t>x</a:t>
            </a:r>
            <a:r>
              <a:rPr lang="hu-HU" baseline="-25000" dirty="0"/>
              <a:t>1</a:t>
            </a:r>
            <a:r>
              <a:rPr lang="hu-HU" dirty="0"/>
              <a:t> </a:t>
            </a:r>
            <a:r>
              <a:rPr lang="hu-HU" dirty="0" smtClean="0"/>
              <a:t>, x</a:t>
            </a:r>
            <a:r>
              <a:rPr lang="hu-HU" baseline="-25000" dirty="0" smtClean="0"/>
              <a:t>2</a:t>
            </a:r>
            <a:r>
              <a:rPr lang="hu-HU" dirty="0" smtClean="0"/>
              <a:t> , … </a:t>
            </a:r>
            <a:r>
              <a:rPr lang="hu-HU" dirty="0" err="1"/>
              <a:t>x</a:t>
            </a:r>
            <a:r>
              <a:rPr lang="hu-HU" baseline="-25000" dirty="0" err="1"/>
              <a:t>n</a:t>
            </a:r>
            <a:r>
              <a:rPr lang="hu-HU" baseline="-25000" dirty="0"/>
              <a:t> </a:t>
            </a:r>
            <a:r>
              <a:rPr lang="hu-HU" dirty="0" smtClean="0"/>
              <a:t>)=0 pontosan akkor, ha a  T Turing gép az </a:t>
            </a:r>
          </a:p>
          <a:p>
            <a:r>
              <a:rPr lang="hu-HU" dirty="0" smtClean="0"/>
              <a:t>x</a:t>
            </a:r>
            <a:r>
              <a:rPr lang="hu-HU" baseline="-25000" dirty="0" smtClean="0"/>
              <a:t>1</a:t>
            </a:r>
            <a:r>
              <a:rPr lang="hu-HU" dirty="0" smtClean="0"/>
              <a:t> </a:t>
            </a:r>
            <a:r>
              <a:rPr lang="hu-HU" dirty="0"/>
              <a:t>x</a:t>
            </a:r>
            <a:r>
              <a:rPr lang="hu-HU" baseline="-25000" dirty="0"/>
              <a:t>2</a:t>
            </a:r>
            <a:r>
              <a:rPr lang="hu-HU" dirty="0"/>
              <a:t> … </a:t>
            </a:r>
            <a:r>
              <a:rPr lang="hu-HU" dirty="0" err="1"/>
              <a:t>x</a:t>
            </a:r>
            <a:r>
              <a:rPr lang="hu-HU" baseline="-25000" dirty="0" err="1"/>
              <a:t>n</a:t>
            </a:r>
            <a:r>
              <a:rPr lang="hu-HU" baseline="-25000" dirty="0"/>
              <a:t> </a:t>
            </a:r>
            <a:r>
              <a:rPr lang="hu-HU" dirty="0"/>
              <a:t> </a:t>
            </a:r>
            <a:r>
              <a:rPr lang="hu-HU" dirty="0" smtClean="0"/>
              <a:t>startszó hatására az N-edik lépésben a szalagján olyan outputot  szolgáltat,</a:t>
            </a:r>
          </a:p>
          <a:p>
            <a:r>
              <a:rPr lang="hu-HU" dirty="0" smtClean="0"/>
              <a:t>mely ugyanazon a szalagpozíción, amin a startszó első betűje helyezkedett el, 0-t tartalmaz.</a:t>
            </a:r>
          </a:p>
          <a:p>
            <a:r>
              <a:rPr lang="hu-HU" dirty="0" smtClean="0"/>
              <a:t>Ha tehát a szóban forgó output erre a szalagpozícióra nem ír jelet (szóközt ír), vagy  0-tól </a:t>
            </a:r>
          </a:p>
          <a:p>
            <a:r>
              <a:rPr lang="hu-HU" dirty="0" smtClean="0"/>
              <a:t>különböző jelet ír az N-edik  lépés után, akkor (és csak akkor) </a:t>
            </a:r>
            <a:r>
              <a:rPr lang="hu-HU" dirty="0"/>
              <a:t>f(x</a:t>
            </a:r>
            <a:r>
              <a:rPr lang="hu-HU" baseline="-25000" dirty="0"/>
              <a:t>1</a:t>
            </a:r>
            <a:r>
              <a:rPr lang="hu-HU" dirty="0"/>
              <a:t> , x</a:t>
            </a:r>
            <a:r>
              <a:rPr lang="hu-HU" baseline="-25000" dirty="0"/>
              <a:t>2</a:t>
            </a:r>
            <a:r>
              <a:rPr lang="hu-HU" dirty="0"/>
              <a:t> , … </a:t>
            </a:r>
            <a:r>
              <a:rPr lang="hu-HU" dirty="0" err="1"/>
              <a:t>x</a:t>
            </a:r>
            <a:r>
              <a:rPr lang="hu-HU" baseline="-25000" dirty="0" err="1"/>
              <a:t>n</a:t>
            </a:r>
            <a:r>
              <a:rPr lang="hu-HU" baseline="-25000" dirty="0"/>
              <a:t> </a:t>
            </a:r>
            <a:r>
              <a:rPr lang="hu-HU" dirty="0" smtClean="0"/>
              <a:t>)=1. Ezzel a </a:t>
            </a:r>
          </a:p>
          <a:p>
            <a:r>
              <a:rPr lang="hu-HU" dirty="0" smtClean="0"/>
              <a:t>Bizonyítást befejeztük.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r>
              <a:rPr lang="hu-HU" dirty="0" smtClean="0"/>
              <a:t>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949924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Előadásaim főiskola\Számtud Falucskai\szamitaselmelet-page-0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3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Előadásaim főiskola\Számtud Falucskai\ea_02-pag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69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39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0"/>
            <a:ext cx="9058249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Tetszőleges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hu-HU" sz="1600" dirty="0" smtClean="0"/>
              <a:t> ábécé és  x </a:t>
            </a:r>
            <a:r>
              <a:rPr lang="hu-HU" sz="1600" dirty="0" smtClean="0">
                <a:latin typeface="MS Gothic" panose="020B0609070205080204" pitchFamily="49" charset="-128"/>
                <a:ea typeface="MS Gothic" panose="020B0609070205080204" pitchFamily="49" charset="-128"/>
              </a:rPr>
              <a:t>∊ </a:t>
            </a:r>
            <a:r>
              <a:rPr lang="el-GR" sz="1600" dirty="0" smtClean="0"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Σ</a:t>
            </a:r>
            <a:r>
              <a:rPr lang="hu-HU" sz="1600" dirty="0" smtClean="0"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*  </a:t>
            </a:r>
            <a:r>
              <a:rPr lang="hu-HU" sz="1600" dirty="0" smtClean="0"/>
              <a:t>esetén jelölje K(x) az x  </a:t>
            </a:r>
            <a:r>
              <a:rPr lang="hu-HU" sz="1600" dirty="0" err="1" smtClean="0"/>
              <a:t>Kolmogorov-Chaitin</a:t>
            </a:r>
            <a:r>
              <a:rPr lang="hu-HU" sz="1600" dirty="0" smtClean="0"/>
              <a:t> </a:t>
            </a:r>
          </a:p>
          <a:p>
            <a:r>
              <a:rPr lang="hu-HU" sz="1600" dirty="0" smtClean="0"/>
              <a:t>bonyolultságát.  </a:t>
            </a:r>
          </a:p>
          <a:p>
            <a:r>
              <a:rPr lang="hu-HU" sz="1600" dirty="0" smtClean="0"/>
              <a:t>Tétel: A  K(x</a:t>
            </a:r>
            <a:r>
              <a:rPr lang="hu-HU" sz="1600" dirty="0"/>
              <a:t>) függvény nem kiszámítható. </a:t>
            </a:r>
            <a:endParaRPr lang="hu-HU" sz="1600" dirty="0" smtClean="0"/>
          </a:p>
          <a:p>
            <a:r>
              <a:rPr lang="hu-HU" sz="1600" dirty="0" smtClean="0"/>
              <a:t>Bizonyítás </a:t>
            </a:r>
            <a:r>
              <a:rPr lang="hu-HU" sz="1600" dirty="0"/>
              <a:t>: A bizonyítás lényege egy klasszikus </a:t>
            </a:r>
            <a:r>
              <a:rPr lang="hu-HU" sz="1600" dirty="0" smtClean="0"/>
              <a:t>logikai </a:t>
            </a:r>
            <a:r>
              <a:rPr lang="hu-HU" sz="1600" dirty="0"/>
              <a:t>paradoxon, az ún. írógépparadoxon. </a:t>
            </a:r>
            <a:endParaRPr lang="hu-HU" sz="1600" dirty="0" smtClean="0"/>
          </a:p>
          <a:p>
            <a:r>
              <a:rPr lang="hu-HU" sz="1600" dirty="0" smtClean="0"/>
              <a:t>Ez </a:t>
            </a:r>
            <a:r>
              <a:rPr lang="hu-HU" sz="1600" dirty="0"/>
              <a:t>egyszerűen így fogalmazható: „legyen n a </a:t>
            </a:r>
            <a:r>
              <a:rPr lang="hu-HU" sz="1600" dirty="0" smtClean="0"/>
              <a:t>legkisebb </a:t>
            </a:r>
            <a:r>
              <a:rPr lang="hu-HU" sz="1600" dirty="0"/>
              <a:t>100-nál kevesebb jellel nem </a:t>
            </a:r>
            <a:endParaRPr lang="hu-HU" sz="1600" dirty="0" smtClean="0"/>
          </a:p>
          <a:p>
            <a:r>
              <a:rPr lang="hu-HU" sz="1600" dirty="0" smtClean="0"/>
              <a:t>definiálható </a:t>
            </a:r>
            <a:r>
              <a:rPr lang="hu-HU" sz="1600" dirty="0"/>
              <a:t>szám”. Ezzel éppen most definiáltuk </a:t>
            </a:r>
            <a:r>
              <a:rPr lang="hu-HU" sz="1600" dirty="0" smtClean="0"/>
              <a:t>n-et </a:t>
            </a:r>
            <a:r>
              <a:rPr lang="hu-HU" sz="1600" dirty="0"/>
              <a:t>100-nál kevesebb </a:t>
            </a:r>
            <a:r>
              <a:rPr lang="hu-HU" sz="1600" dirty="0" smtClean="0"/>
              <a:t>jellel (szóköz nélkül </a:t>
            </a:r>
          </a:p>
          <a:p>
            <a:r>
              <a:rPr lang="hu-HU" sz="1600" dirty="0" smtClean="0"/>
              <a:t>57, szóközzel együtt 66 karakter)! </a:t>
            </a:r>
          </a:p>
          <a:p>
            <a:r>
              <a:rPr lang="hu-HU" sz="1600" dirty="0" smtClean="0"/>
              <a:t>Tegyük </a:t>
            </a:r>
            <a:r>
              <a:rPr lang="hu-HU" sz="1600" dirty="0"/>
              <a:t>fel mármost, hogy K(x) kiszámítható. Legyen c  </a:t>
            </a:r>
            <a:r>
              <a:rPr lang="hu-HU" sz="1600" dirty="0" smtClean="0"/>
              <a:t>alkalmasan </a:t>
            </a:r>
            <a:r>
              <a:rPr lang="hu-HU" sz="1600" dirty="0"/>
              <a:t>megválasztandó </a:t>
            </a:r>
            <a:r>
              <a:rPr lang="hu-HU" sz="1600" dirty="0" smtClean="0"/>
              <a:t> (mondjuk 10-es </a:t>
            </a:r>
          </a:p>
          <a:p>
            <a:r>
              <a:rPr lang="hu-HU" sz="1600" dirty="0" smtClean="0"/>
              <a:t>Számrendszerben adott) természetes </a:t>
            </a:r>
            <a:r>
              <a:rPr lang="hu-HU" sz="1600" dirty="0"/>
              <a:t>szám. </a:t>
            </a:r>
            <a:r>
              <a:rPr lang="hu-HU" sz="1600" dirty="0" smtClean="0"/>
              <a:t>Tekintsük </a:t>
            </a:r>
            <a:r>
              <a:rPr lang="el-GR" sz="1600" dirty="0"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Σ </a:t>
            </a:r>
            <a:r>
              <a:rPr lang="hu-HU" sz="1600" dirty="0" smtClean="0"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elemeinek egy elrendezését, majd r</a:t>
            </a:r>
            <a:r>
              <a:rPr lang="hu-HU" sz="1600" dirty="0" smtClean="0"/>
              <a:t>endezzük </a:t>
            </a:r>
          </a:p>
          <a:p>
            <a:r>
              <a:rPr lang="el-GR" sz="1600" dirty="0" smtClean="0"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Σ</a:t>
            </a:r>
            <a:r>
              <a:rPr lang="hu-HU" sz="1600" dirty="0"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*</a:t>
            </a:r>
            <a:r>
              <a:rPr lang="el-GR" sz="1600" dirty="0" smtClean="0"/>
              <a:t> </a:t>
            </a:r>
            <a:r>
              <a:rPr lang="hu-HU" sz="1600" dirty="0"/>
              <a:t>elemeit </a:t>
            </a:r>
            <a:r>
              <a:rPr lang="hu-HU" sz="1600" dirty="0" smtClean="0"/>
              <a:t>hossz, azon belül abc szerint növekvő </a:t>
            </a:r>
            <a:r>
              <a:rPr lang="hu-HU" sz="1600" dirty="0"/>
              <a:t>sorrendbe. </a:t>
            </a:r>
            <a:r>
              <a:rPr lang="hu-HU" sz="1600" dirty="0" smtClean="0"/>
              <a:t>Jelölje </a:t>
            </a:r>
            <a:r>
              <a:rPr lang="hu-HU" sz="1600" dirty="0"/>
              <a:t>x(k) a k-</a:t>
            </a:r>
            <a:r>
              <a:rPr lang="hu-HU" sz="1600" dirty="0" err="1"/>
              <a:t>adik</a:t>
            </a:r>
            <a:r>
              <a:rPr lang="hu-HU" sz="1600" dirty="0"/>
              <a:t> szót e </a:t>
            </a:r>
            <a:r>
              <a:rPr lang="hu-HU" sz="1600" dirty="0" smtClean="0"/>
              <a:t>szerint </a:t>
            </a:r>
            <a:r>
              <a:rPr lang="hu-HU" sz="1600" dirty="0"/>
              <a:t>a </a:t>
            </a:r>
            <a:endParaRPr lang="hu-HU" sz="1600" dirty="0" smtClean="0"/>
          </a:p>
          <a:p>
            <a:r>
              <a:rPr lang="hu-HU" sz="1600" dirty="0" smtClean="0"/>
              <a:t>rendezés </a:t>
            </a:r>
            <a:r>
              <a:rPr lang="hu-HU" sz="1600" dirty="0"/>
              <a:t>szerint, és legyen </a:t>
            </a:r>
            <a:r>
              <a:rPr lang="hu-HU" sz="1600" dirty="0" smtClean="0"/>
              <a:t>x</a:t>
            </a:r>
            <a:r>
              <a:rPr lang="hu-HU" sz="1600" baseline="-25000" dirty="0"/>
              <a:t>0</a:t>
            </a:r>
            <a:r>
              <a:rPr lang="hu-HU" sz="1600" dirty="0" smtClean="0"/>
              <a:t> </a:t>
            </a:r>
            <a:r>
              <a:rPr lang="hu-HU" sz="1600" dirty="0"/>
              <a:t>a legelső olyan szó, melyre </a:t>
            </a:r>
            <a:r>
              <a:rPr lang="hu-HU" sz="1600" dirty="0" smtClean="0"/>
              <a:t>K(</a:t>
            </a:r>
            <a:r>
              <a:rPr lang="hu-HU" sz="1600" dirty="0"/>
              <a:t>x</a:t>
            </a:r>
            <a:r>
              <a:rPr lang="hu-HU" sz="1600" baseline="-25000" dirty="0"/>
              <a:t>0</a:t>
            </a:r>
            <a:r>
              <a:rPr lang="hu-HU" sz="1600" dirty="0" smtClean="0"/>
              <a:t>) </a:t>
            </a:r>
            <a:r>
              <a:rPr lang="hu-HU" sz="1600" dirty="0"/>
              <a:t>≥ c.  </a:t>
            </a:r>
            <a:r>
              <a:rPr lang="hu-HU" sz="1600" dirty="0" smtClean="0"/>
              <a:t>Feltéve</a:t>
            </a:r>
            <a:r>
              <a:rPr lang="hu-HU" sz="1600" dirty="0"/>
              <a:t>, hogy  </a:t>
            </a:r>
            <a:r>
              <a:rPr lang="hu-HU" sz="1600" dirty="0" smtClean="0"/>
              <a:t>gépünk </a:t>
            </a:r>
          </a:p>
          <a:p>
            <a:r>
              <a:rPr lang="hu-HU" sz="1600" dirty="0" smtClean="0"/>
              <a:t>(Pascal nyelven) </a:t>
            </a:r>
            <a:r>
              <a:rPr lang="hu-HU" sz="1600" dirty="0"/>
              <a:t>programozható, </a:t>
            </a:r>
            <a:r>
              <a:rPr lang="hu-HU" sz="1600" dirty="0" err="1"/>
              <a:t>tekintsük</a:t>
            </a:r>
            <a:r>
              <a:rPr lang="hu-HU" sz="1600" dirty="0"/>
              <a:t> az alábbi egyszerű </a:t>
            </a:r>
            <a:r>
              <a:rPr lang="hu-HU" sz="1600" dirty="0" smtClean="0"/>
              <a:t>programot</a:t>
            </a:r>
            <a:r>
              <a:rPr lang="hu-HU" sz="1600" dirty="0"/>
              <a:t>: </a:t>
            </a:r>
          </a:p>
          <a:p>
            <a:r>
              <a:rPr lang="hu-HU" sz="1600" dirty="0" smtClean="0"/>
              <a:t>var </a:t>
            </a:r>
            <a:r>
              <a:rPr lang="hu-HU" sz="1600" dirty="0"/>
              <a:t>k : integer; </a:t>
            </a:r>
            <a:endParaRPr lang="hu-HU" sz="1600" dirty="0" smtClean="0"/>
          </a:p>
          <a:p>
            <a:r>
              <a:rPr lang="hu-HU" sz="1600" dirty="0" err="1" smtClean="0"/>
              <a:t>function</a:t>
            </a:r>
            <a:r>
              <a:rPr lang="hu-HU" sz="1600" dirty="0" smtClean="0"/>
              <a:t> </a:t>
            </a:r>
            <a:r>
              <a:rPr lang="hu-HU" sz="1600" dirty="0"/>
              <a:t>x(k : integer) : integer; </a:t>
            </a:r>
            <a:r>
              <a:rPr lang="hu-HU" sz="1600" dirty="0" smtClean="0"/>
              <a:t>                k-</a:t>
            </a:r>
            <a:r>
              <a:rPr lang="hu-HU" sz="1600" dirty="0" err="1" smtClean="0"/>
              <a:t>adik</a:t>
            </a:r>
            <a:r>
              <a:rPr lang="hu-HU" sz="1600" dirty="0" smtClean="0"/>
              <a:t> </a:t>
            </a:r>
            <a:r>
              <a:rPr lang="el-GR" sz="1600" dirty="0" smtClean="0"/>
              <a:t>Σ</a:t>
            </a:r>
            <a:r>
              <a:rPr lang="hu-HU" sz="1600" dirty="0" smtClean="0"/>
              <a:t> –</a:t>
            </a:r>
            <a:r>
              <a:rPr lang="hu-HU" sz="1600" dirty="0" err="1" smtClean="0"/>
              <a:t>beli</a:t>
            </a:r>
            <a:r>
              <a:rPr lang="hu-HU" sz="1600" dirty="0" smtClean="0"/>
              <a:t> </a:t>
            </a:r>
            <a:r>
              <a:rPr lang="hu-HU" sz="1600" dirty="0" err="1" smtClean="0"/>
              <a:t>x-et</a:t>
            </a:r>
            <a:r>
              <a:rPr lang="hu-HU" sz="1600" dirty="0" smtClean="0"/>
              <a:t> szolgáltatja</a:t>
            </a:r>
          </a:p>
          <a:p>
            <a:r>
              <a:rPr lang="hu-HU" sz="1600" dirty="0" smtClean="0"/>
              <a:t>. </a:t>
            </a:r>
            <a:r>
              <a:rPr lang="hu-HU" sz="1600" dirty="0"/>
              <a:t>. . </a:t>
            </a:r>
            <a:endParaRPr lang="hu-HU" sz="1600" dirty="0" smtClean="0"/>
          </a:p>
          <a:p>
            <a:r>
              <a:rPr lang="hu-HU" sz="1600" dirty="0" err="1" smtClean="0"/>
              <a:t>function</a:t>
            </a:r>
            <a:r>
              <a:rPr lang="hu-HU" sz="1600" dirty="0" smtClean="0"/>
              <a:t> </a:t>
            </a:r>
            <a:r>
              <a:rPr lang="hu-HU" sz="1600" dirty="0" err="1"/>
              <a:t>Kolm</a:t>
            </a:r>
            <a:r>
              <a:rPr lang="hu-HU" sz="1600" dirty="0"/>
              <a:t>(k : integer) : integer</a:t>
            </a:r>
            <a:r>
              <a:rPr lang="hu-HU" sz="1600" dirty="0" smtClean="0"/>
              <a:t>;         </a:t>
            </a:r>
            <a:r>
              <a:rPr lang="hu-HU" sz="1600" dirty="0"/>
              <a:t>k-</a:t>
            </a:r>
            <a:r>
              <a:rPr lang="hu-HU" sz="1600" dirty="0" err="1"/>
              <a:t>adik</a:t>
            </a:r>
            <a:r>
              <a:rPr lang="hu-HU" sz="1600" dirty="0"/>
              <a:t> </a:t>
            </a:r>
            <a:r>
              <a:rPr lang="el-GR" sz="1600" dirty="0"/>
              <a:t>Σ</a:t>
            </a:r>
            <a:r>
              <a:rPr lang="hu-HU" sz="1600" dirty="0"/>
              <a:t> –</a:t>
            </a:r>
            <a:r>
              <a:rPr lang="hu-HU" sz="1600" dirty="0" err="1"/>
              <a:t>beli</a:t>
            </a:r>
            <a:r>
              <a:rPr lang="hu-HU" sz="1600" dirty="0"/>
              <a:t> </a:t>
            </a:r>
            <a:r>
              <a:rPr lang="hu-HU" sz="1600" dirty="0" smtClean="0"/>
              <a:t>x-re  K(x)-t szolgáltatja</a:t>
            </a:r>
          </a:p>
          <a:p>
            <a:r>
              <a:rPr lang="hu-HU" sz="1600" dirty="0" smtClean="0"/>
              <a:t>. </a:t>
            </a:r>
            <a:r>
              <a:rPr lang="hu-HU" sz="1600" dirty="0"/>
              <a:t>. . </a:t>
            </a:r>
            <a:endParaRPr lang="hu-HU" sz="1600" dirty="0" smtClean="0"/>
          </a:p>
          <a:p>
            <a:r>
              <a:rPr lang="hu-HU" sz="1600" dirty="0" err="1" smtClean="0"/>
              <a:t>begin</a:t>
            </a:r>
            <a:r>
              <a:rPr lang="hu-HU" sz="1600" dirty="0" smtClean="0"/>
              <a:t> </a:t>
            </a:r>
            <a:r>
              <a:rPr lang="hu-HU" sz="1600" dirty="0"/>
              <a:t>k := 0; </a:t>
            </a:r>
            <a:endParaRPr lang="hu-HU" sz="1600" dirty="0" smtClean="0"/>
          </a:p>
          <a:p>
            <a:r>
              <a:rPr lang="hu-HU" sz="1600" dirty="0" err="1" smtClean="0"/>
              <a:t>while</a:t>
            </a:r>
            <a:r>
              <a:rPr lang="hu-HU" sz="1600" dirty="0" smtClean="0"/>
              <a:t> </a:t>
            </a:r>
            <a:r>
              <a:rPr lang="hu-HU" sz="1600" dirty="0" err="1"/>
              <a:t>Kolm</a:t>
            </a:r>
            <a:r>
              <a:rPr lang="hu-HU" sz="1600" dirty="0"/>
              <a:t>(k) &lt; c </a:t>
            </a:r>
            <a:r>
              <a:rPr lang="hu-HU" sz="1600" dirty="0" err="1"/>
              <a:t>do</a:t>
            </a:r>
            <a:r>
              <a:rPr lang="hu-HU" sz="1600" dirty="0"/>
              <a:t> k := k+1; </a:t>
            </a:r>
            <a:endParaRPr lang="hu-HU" sz="1600" dirty="0" smtClean="0"/>
          </a:p>
          <a:p>
            <a:r>
              <a:rPr lang="hu-HU" sz="1600" dirty="0" smtClean="0"/>
              <a:t>print(x(k</a:t>
            </a:r>
            <a:r>
              <a:rPr lang="hu-HU" sz="1600" dirty="0"/>
              <a:t>)); </a:t>
            </a:r>
            <a:endParaRPr lang="hu-HU" sz="1600" dirty="0" smtClean="0"/>
          </a:p>
          <a:p>
            <a:r>
              <a:rPr lang="hu-HU" sz="1600" dirty="0" smtClean="0"/>
              <a:t>end</a:t>
            </a:r>
            <a:r>
              <a:rPr lang="hu-HU" sz="1600" dirty="0"/>
              <a:t>. </a:t>
            </a:r>
            <a:endParaRPr lang="hu-HU" sz="1600" dirty="0" smtClean="0"/>
          </a:p>
          <a:p>
            <a:r>
              <a:rPr lang="hu-HU" sz="1600" dirty="0" smtClean="0"/>
              <a:t>Ez </a:t>
            </a:r>
            <a:r>
              <a:rPr lang="hu-HU" sz="1600" dirty="0"/>
              <a:t>a program nyilván x</a:t>
            </a:r>
            <a:r>
              <a:rPr lang="hu-HU" sz="1600" baseline="-25000" dirty="0"/>
              <a:t>0 </a:t>
            </a:r>
            <a:r>
              <a:rPr lang="hu-HU" sz="1600" dirty="0" smtClean="0"/>
              <a:t>-t </a:t>
            </a:r>
            <a:r>
              <a:rPr lang="hu-HU" sz="1600" dirty="0"/>
              <a:t>nyomatja ki. </a:t>
            </a:r>
            <a:endParaRPr lang="hu-HU" sz="1600" dirty="0" smtClean="0"/>
          </a:p>
          <a:p>
            <a:r>
              <a:rPr lang="hu-HU" sz="1600" dirty="0" smtClean="0"/>
              <a:t>A </a:t>
            </a:r>
            <a:r>
              <a:rPr lang="hu-HU" sz="1600" dirty="0"/>
              <a:t>program hosszának a meghatározásánál hozzá kell venni az </a:t>
            </a:r>
            <a:r>
              <a:rPr lang="hu-HU" sz="1600" dirty="0" smtClean="0"/>
              <a:t>x(k</a:t>
            </a:r>
            <a:r>
              <a:rPr lang="hu-HU" sz="1600" dirty="0"/>
              <a:t>) és </a:t>
            </a:r>
            <a:r>
              <a:rPr lang="hu-HU" sz="1600" dirty="0" err="1"/>
              <a:t>Kolm</a:t>
            </a:r>
            <a:r>
              <a:rPr lang="hu-HU" sz="1600" dirty="0"/>
              <a:t>(k) = K(x(k)) </a:t>
            </a:r>
            <a:endParaRPr lang="hu-HU" sz="1600" dirty="0" smtClean="0"/>
          </a:p>
          <a:p>
            <a:r>
              <a:rPr lang="hu-HU" sz="1600" dirty="0" smtClean="0"/>
              <a:t>függvények </a:t>
            </a:r>
            <a:r>
              <a:rPr lang="hu-HU" sz="1600" dirty="0"/>
              <a:t>kiszámítását; ez azonban összesen is csak log </a:t>
            </a:r>
            <a:r>
              <a:rPr lang="hu-HU" sz="1600" dirty="0" err="1"/>
              <a:t>c+konstans</a:t>
            </a:r>
            <a:r>
              <a:rPr lang="hu-HU" sz="1600" dirty="0"/>
              <a:t> számú jel. </a:t>
            </a:r>
            <a:endParaRPr lang="hu-HU" sz="1600" dirty="0" smtClean="0"/>
          </a:p>
          <a:p>
            <a:r>
              <a:rPr lang="hu-HU" sz="1600" dirty="0" smtClean="0"/>
              <a:t>Ha </a:t>
            </a:r>
            <a:r>
              <a:rPr lang="hu-HU" sz="1600" dirty="0"/>
              <a:t>c-t elég nagynak vesszük, ez a program c-nél kevesebb jelből áll, </a:t>
            </a:r>
            <a:r>
              <a:rPr lang="hu-HU" sz="1600" dirty="0" smtClean="0"/>
              <a:t>és </a:t>
            </a:r>
            <a:r>
              <a:rPr lang="hu-HU" sz="1600" dirty="0"/>
              <a:t>x</a:t>
            </a:r>
            <a:r>
              <a:rPr lang="hu-HU" sz="1600" baseline="-25000" dirty="0"/>
              <a:t>0</a:t>
            </a:r>
            <a:r>
              <a:rPr lang="hu-HU" sz="1600" dirty="0"/>
              <a:t> </a:t>
            </a:r>
            <a:r>
              <a:rPr lang="hu-HU" sz="1600" dirty="0" smtClean="0"/>
              <a:t>-t </a:t>
            </a:r>
            <a:r>
              <a:rPr lang="hu-HU" sz="1600" dirty="0"/>
              <a:t>nyomtatja ki, </a:t>
            </a:r>
            <a:endParaRPr lang="hu-HU" sz="1600" dirty="0" smtClean="0"/>
          </a:p>
          <a:p>
            <a:r>
              <a:rPr lang="hu-HU" sz="1600" dirty="0" smtClean="0"/>
              <a:t>ami </a:t>
            </a:r>
            <a:r>
              <a:rPr lang="hu-HU" sz="1600" dirty="0"/>
              <a:t>ellentmondás. </a:t>
            </a:r>
          </a:p>
        </p:txBody>
      </p:sp>
    </p:spTree>
    <p:extLst>
      <p:ext uri="{BB962C8B-B14F-4D97-AF65-F5344CB8AC3E}">
        <p14:creationId xmlns:p14="http://schemas.microsoft.com/office/powerpoint/2010/main" val="232493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Előadásaim főiskola\Számtud Falucskai\szamitaselmelet-page-0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76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Előadásaim főiskola\Számtud Falucskai\szamitaselmelet-page-0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9144000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45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Előadásaim főiskola\Számtud Falucskai\szamitaselmelet-page-0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77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Előadásaim főiskola\Számtud Falucskai\szamitaselmelet-page-0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2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762000" y="1371600"/>
            <a:ext cx="851015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Megoldatlan</a:t>
            </a:r>
            <a:r>
              <a:rPr lang="en-US" dirty="0" smtClean="0"/>
              <a:t> </a:t>
            </a:r>
            <a:r>
              <a:rPr lang="en-US" dirty="0" err="1" smtClean="0"/>
              <a:t>problémák</a:t>
            </a:r>
            <a:r>
              <a:rPr lang="en-US" dirty="0" smtClean="0"/>
              <a:t> (</a:t>
            </a:r>
            <a:r>
              <a:rPr lang="en-US" dirty="0" err="1" smtClean="0"/>
              <a:t>lehet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</a:t>
            </a:r>
            <a:r>
              <a:rPr lang="en-US" dirty="0" err="1" smtClean="0"/>
              <a:t>megoldhatóak</a:t>
            </a:r>
            <a:r>
              <a:rPr lang="en-US" dirty="0" smtClean="0"/>
              <a:t>, de </a:t>
            </a:r>
            <a:r>
              <a:rPr lang="en-US" dirty="0" err="1" smtClean="0"/>
              <a:t>ezt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tudjuk</a:t>
            </a:r>
            <a:r>
              <a:rPr lang="en-US" dirty="0" smtClean="0"/>
              <a:t>):  </a:t>
            </a:r>
          </a:p>
          <a:p>
            <a:r>
              <a:rPr lang="en-US" dirty="0" err="1" smtClean="0"/>
              <a:t>Collatz</a:t>
            </a:r>
            <a:r>
              <a:rPr lang="en-US" dirty="0" smtClean="0"/>
              <a:t> 3n+1 </a:t>
            </a:r>
            <a:r>
              <a:rPr lang="en-US" dirty="0" err="1" smtClean="0"/>
              <a:t>problémája</a:t>
            </a:r>
            <a:r>
              <a:rPr lang="en-US" dirty="0" smtClean="0"/>
              <a:t>: </a:t>
            </a:r>
            <a:r>
              <a:rPr lang="en-US" dirty="0" err="1" smtClean="0"/>
              <a:t>legyen</a:t>
            </a:r>
            <a:r>
              <a:rPr lang="en-US" dirty="0" smtClean="0"/>
              <a:t> 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számsorozat</a:t>
            </a:r>
            <a:r>
              <a:rPr lang="en-US" dirty="0" smtClean="0"/>
              <a:t> </a:t>
            </a:r>
            <a:r>
              <a:rPr lang="en-US" dirty="0" err="1" smtClean="0"/>
              <a:t>első</a:t>
            </a:r>
            <a:r>
              <a:rPr lang="en-US" dirty="0" smtClean="0"/>
              <a:t> </a:t>
            </a:r>
            <a:r>
              <a:rPr lang="en-US" dirty="0" err="1" smtClean="0"/>
              <a:t>tagja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tetszőleges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természetes</a:t>
            </a:r>
            <a:r>
              <a:rPr lang="en-US" dirty="0" smtClean="0"/>
              <a:t> </a:t>
            </a:r>
            <a:r>
              <a:rPr lang="en-US" dirty="0" err="1" smtClean="0"/>
              <a:t>szám</a:t>
            </a:r>
            <a:r>
              <a:rPr lang="en-US" dirty="0" smtClean="0"/>
              <a:t>. A </a:t>
            </a:r>
            <a:r>
              <a:rPr lang="en-US" dirty="0" err="1" smtClean="0"/>
              <a:t>sorozat</a:t>
            </a:r>
            <a:r>
              <a:rPr lang="en-US" dirty="0" smtClean="0"/>
              <a:t> </a:t>
            </a:r>
            <a:r>
              <a:rPr lang="en-US" dirty="0" err="1" smtClean="0"/>
              <a:t>többi</a:t>
            </a:r>
            <a:r>
              <a:rPr lang="en-US" dirty="0" smtClean="0"/>
              <a:t> </a:t>
            </a:r>
            <a:r>
              <a:rPr lang="en-US" dirty="0" err="1" smtClean="0"/>
              <a:t>tagjait</a:t>
            </a:r>
            <a:r>
              <a:rPr lang="en-US" dirty="0" smtClean="0"/>
              <a:t> </a:t>
            </a:r>
            <a:r>
              <a:rPr lang="en-US" dirty="0" err="1" smtClean="0"/>
              <a:t>így</a:t>
            </a:r>
            <a:r>
              <a:rPr lang="en-US" dirty="0" smtClean="0"/>
              <a:t> </a:t>
            </a:r>
            <a:r>
              <a:rPr lang="en-US" dirty="0" err="1" smtClean="0"/>
              <a:t>képezzük</a:t>
            </a:r>
            <a:r>
              <a:rPr lang="en-US" dirty="0" smtClean="0"/>
              <a:t>:  </a:t>
            </a:r>
            <a:r>
              <a:rPr lang="en-US" dirty="0" err="1" smtClean="0"/>
              <a:t>legyen</a:t>
            </a:r>
            <a:r>
              <a:rPr lang="en-US" dirty="0" smtClean="0"/>
              <a:t> a </a:t>
            </a:r>
            <a:r>
              <a:rPr lang="en-US" dirty="0" err="1" smtClean="0"/>
              <a:t>soron</a:t>
            </a:r>
            <a:r>
              <a:rPr lang="en-US" dirty="0" smtClean="0"/>
              <a:t> </a:t>
            </a:r>
            <a:r>
              <a:rPr lang="en-US" dirty="0" err="1" smtClean="0"/>
              <a:t>következő</a:t>
            </a:r>
            <a:r>
              <a:rPr lang="en-US" dirty="0" smtClean="0"/>
              <a:t> </a:t>
            </a:r>
          </a:p>
          <a:p>
            <a:r>
              <a:rPr lang="en-US" dirty="0"/>
              <a:t>t</a:t>
            </a:r>
            <a:r>
              <a:rPr lang="en-US" dirty="0" smtClean="0"/>
              <a:t>ag 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őt</a:t>
            </a:r>
            <a:r>
              <a:rPr lang="en-US" dirty="0" smtClean="0"/>
              <a:t> </a:t>
            </a:r>
            <a:r>
              <a:rPr lang="en-US" dirty="0" err="1" smtClean="0"/>
              <a:t>megelőző</a:t>
            </a:r>
            <a:r>
              <a:rPr lang="en-US" dirty="0" smtClean="0"/>
              <a:t> tag </a:t>
            </a:r>
            <a:r>
              <a:rPr lang="en-US" dirty="0" err="1" smtClean="0"/>
              <a:t>fele</a:t>
            </a:r>
            <a:r>
              <a:rPr lang="en-US" dirty="0" smtClean="0"/>
              <a:t>, ha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őt</a:t>
            </a:r>
            <a:r>
              <a:rPr lang="en-US" dirty="0" smtClean="0"/>
              <a:t> </a:t>
            </a:r>
            <a:r>
              <a:rPr lang="en-US" dirty="0" err="1" smtClean="0"/>
              <a:t>megelőző</a:t>
            </a:r>
            <a:r>
              <a:rPr lang="en-US" dirty="0" smtClean="0"/>
              <a:t> tag </a:t>
            </a:r>
            <a:r>
              <a:rPr lang="en-US" dirty="0" err="1" smtClean="0"/>
              <a:t>páros</a:t>
            </a:r>
            <a:r>
              <a:rPr lang="en-US" dirty="0" smtClean="0"/>
              <a:t>, 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őt</a:t>
            </a:r>
            <a:r>
              <a:rPr lang="en-US" dirty="0" smtClean="0"/>
              <a:t> </a:t>
            </a:r>
            <a:r>
              <a:rPr lang="en-US" dirty="0" err="1" smtClean="0"/>
              <a:t>megelőző</a:t>
            </a:r>
            <a:r>
              <a:rPr lang="en-US" dirty="0" smtClean="0"/>
              <a:t> tag </a:t>
            </a:r>
            <a:r>
              <a:rPr lang="en-US" dirty="0" err="1" smtClean="0"/>
              <a:t>háromszorosa</a:t>
            </a:r>
            <a:r>
              <a:rPr lang="en-US" dirty="0" smtClean="0"/>
              <a:t> </a:t>
            </a:r>
            <a:r>
              <a:rPr lang="en-US" dirty="0" err="1" smtClean="0"/>
              <a:t>plusz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, ha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őt</a:t>
            </a:r>
            <a:r>
              <a:rPr lang="en-US" dirty="0" smtClean="0"/>
              <a:t> </a:t>
            </a:r>
            <a:r>
              <a:rPr lang="en-US" dirty="0" err="1" smtClean="0"/>
              <a:t>megelőző</a:t>
            </a:r>
            <a:r>
              <a:rPr lang="en-US" dirty="0" smtClean="0"/>
              <a:t> tag </a:t>
            </a:r>
            <a:r>
              <a:rPr lang="en-US" dirty="0" err="1" smtClean="0"/>
              <a:t>páratlan</a:t>
            </a:r>
            <a:r>
              <a:rPr lang="en-US" dirty="0" smtClean="0"/>
              <a:t>. 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Sejtés</a:t>
            </a:r>
            <a:r>
              <a:rPr lang="en-US" dirty="0" smtClean="0"/>
              <a:t>: a </a:t>
            </a:r>
            <a:r>
              <a:rPr lang="en-US" dirty="0" err="1" smtClean="0"/>
              <a:t>sorozatnak</a:t>
            </a:r>
            <a:r>
              <a:rPr lang="en-US" dirty="0" smtClean="0"/>
              <a:t> </a:t>
            </a:r>
            <a:r>
              <a:rPr lang="en-US" dirty="0" err="1" smtClean="0"/>
              <a:t>lesz</a:t>
            </a:r>
            <a:r>
              <a:rPr lang="en-US" dirty="0" smtClean="0"/>
              <a:t> </a:t>
            </a:r>
            <a:r>
              <a:rPr lang="en-US" dirty="0" err="1" smtClean="0"/>
              <a:t>olyan</a:t>
            </a:r>
            <a:r>
              <a:rPr lang="en-US" dirty="0" smtClean="0"/>
              <a:t> </a:t>
            </a:r>
            <a:r>
              <a:rPr lang="en-US" dirty="0" err="1" smtClean="0"/>
              <a:t>tagja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1-el </a:t>
            </a:r>
            <a:r>
              <a:rPr lang="en-US" dirty="0" err="1" smtClean="0"/>
              <a:t>egyenlő</a:t>
            </a:r>
            <a:r>
              <a:rPr lang="en-US" dirty="0" smtClean="0"/>
              <a:t>. 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Erdős</a:t>
            </a:r>
            <a:r>
              <a:rPr lang="en-US" dirty="0" smtClean="0"/>
              <a:t> </a:t>
            </a:r>
            <a:r>
              <a:rPr lang="en-US" dirty="0" err="1" smtClean="0"/>
              <a:t>Pál</a:t>
            </a:r>
            <a:r>
              <a:rPr lang="en-US" dirty="0" smtClean="0"/>
              <a:t> : 500 USD-t </a:t>
            </a:r>
            <a:r>
              <a:rPr lang="en-US" dirty="0" err="1" smtClean="0"/>
              <a:t>ajánlott</a:t>
            </a:r>
            <a:r>
              <a:rPr lang="en-US" dirty="0" smtClean="0"/>
              <a:t> </a:t>
            </a:r>
            <a:r>
              <a:rPr lang="en-US" dirty="0" err="1" smtClean="0"/>
              <a:t>fel</a:t>
            </a:r>
            <a:r>
              <a:rPr lang="en-US" dirty="0" smtClean="0"/>
              <a:t> a </a:t>
            </a:r>
            <a:r>
              <a:rPr lang="en-US" dirty="0" err="1" smtClean="0"/>
              <a:t>megoldónak</a:t>
            </a:r>
            <a:r>
              <a:rPr lang="en-US" dirty="0" smtClean="0"/>
              <a:t> (de: </a:t>
            </a:r>
            <a:r>
              <a:rPr lang="en-US" dirty="0" err="1" smtClean="0"/>
              <a:t>teljesen</a:t>
            </a:r>
            <a:r>
              <a:rPr lang="en-US" dirty="0" smtClean="0"/>
              <a:t> </a:t>
            </a:r>
            <a:r>
              <a:rPr lang="en-US" dirty="0" err="1" smtClean="0"/>
              <a:t>reménytelen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problémának</a:t>
            </a:r>
            <a:r>
              <a:rPr lang="en-US" dirty="0" smtClean="0"/>
              <a:t> </a:t>
            </a:r>
            <a:r>
              <a:rPr lang="en-US" dirty="0" err="1" smtClean="0"/>
              <a:t>vélte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err="1" smtClean="0"/>
              <a:t>Palindromikus</a:t>
            </a:r>
            <a:r>
              <a:rPr lang="en-US" dirty="0" smtClean="0"/>
              <a:t> </a:t>
            </a:r>
            <a:r>
              <a:rPr lang="en-US" dirty="0" err="1" smtClean="0"/>
              <a:t>összegek</a:t>
            </a:r>
            <a:r>
              <a:rPr lang="en-US" dirty="0" smtClean="0"/>
              <a:t>:  </a:t>
            </a:r>
            <a:r>
              <a:rPr lang="en-US" dirty="0" err="1" smtClean="0"/>
              <a:t>vegyünk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természetes</a:t>
            </a:r>
            <a:r>
              <a:rPr lang="en-US" dirty="0" smtClean="0"/>
              <a:t> </a:t>
            </a:r>
            <a:r>
              <a:rPr lang="en-US" dirty="0" err="1" smtClean="0"/>
              <a:t>számot</a:t>
            </a:r>
            <a:r>
              <a:rPr lang="en-US" dirty="0" smtClean="0"/>
              <a:t> (</a:t>
            </a:r>
            <a:r>
              <a:rPr lang="en-US" dirty="0" err="1" smtClean="0"/>
              <a:t>tízes</a:t>
            </a:r>
            <a:r>
              <a:rPr lang="en-US" dirty="0" smtClean="0"/>
              <a:t> </a:t>
            </a:r>
            <a:r>
              <a:rPr lang="en-US" dirty="0" err="1" smtClean="0"/>
              <a:t>számrendszerben</a:t>
            </a:r>
            <a:r>
              <a:rPr lang="en-US" dirty="0" smtClean="0"/>
              <a:t>),</a:t>
            </a:r>
          </a:p>
          <a:p>
            <a:r>
              <a:rPr lang="en-US" dirty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adjuk</a:t>
            </a:r>
            <a:r>
              <a:rPr lang="en-US" dirty="0" smtClean="0"/>
              <a:t> </a:t>
            </a:r>
            <a:r>
              <a:rPr lang="en-US" dirty="0" err="1" smtClean="0"/>
              <a:t>össze</a:t>
            </a:r>
            <a:r>
              <a:rPr lang="en-US" dirty="0" smtClean="0"/>
              <a:t> a </a:t>
            </a:r>
            <a:r>
              <a:rPr lang="en-US" dirty="0" err="1" smtClean="0"/>
              <a:t>tükörképével</a:t>
            </a:r>
            <a:r>
              <a:rPr lang="en-US" dirty="0" smtClean="0"/>
              <a:t>. </a:t>
            </a:r>
            <a:r>
              <a:rPr lang="en-US" dirty="0" err="1" smtClean="0"/>
              <a:t>Ezt</a:t>
            </a:r>
            <a:r>
              <a:rPr lang="en-US" dirty="0" smtClean="0"/>
              <a:t> </a:t>
            </a:r>
            <a:r>
              <a:rPr lang="en-US" dirty="0" err="1" smtClean="0"/>
              <a:t>tegyük</a:t>
            </a:r>
            <a:r>
              <a:rPr lang="en-US" dirty="0" smtClean="0"/>
              <a:t> </a:t>
            </a:r>
            <a:r>
              <a:rPr lang="en-US" dirty="0" err="1" smtClean="0"/>
              <a:t>mindaddig</a:t>
            </a:r>
            <a:r>
              <a:rPr lang="en-US" dirty="0" smtClean="0"/>
              <a:t>, </a:t>
            </a:r>
            <a:r>
              <a:rPr lang="en-US" dirty="0" err="1" smtClean="0"/>
              <a:t>míg</a:t>
            </a:r>
            <a:r>
              <a:rPr lang="en-US" dirty="0" smtClean="0"/>
              <a:t>  </a:t>
            </a:r>
            <a:r>
              <a:rPr lang="en-US" dirty="0" err="1" smtClean="0"/>
              <a:t>palindromikus</a:t>
            </a:r>
            <a:r>
              <a:rPr lang="en-US" dirty="0" smtClean="0"/>
              <a:t> </a:t>
            </a:r>
            <a:r>
              <a:rPr lang="en-US" dirty="0" err="1" smtClean="0"/>
              <a:t>számot</a:t>
            </a:r>
            <a:endParaRPr lang="en-US" dirty="0" smtClean="0"/>
          </a:p>
          <a:p>
            <a:r>
              <a:rPr lang="en-US" dirty="0" err="1"/>
              <a:t>n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kapunk</a:t>
            </a:r>
            <a:r>
              <a:rPr lang="en-US" dirty="0" smtClean="0"/>
              <a:t>. </a:t>
            </a:r>
            <a:r>
              <a:rPr lang="en-US" dirty="0" err="1" smtClean="0"/>
              <a:t>Sejtés</a:t>
            </a:r>
            <a:r>
              <a:rPr lang="en-US" dirty="0" smtClean="0"/>
              <a:t>: </a:t>
            </a:r>
            <a:r>
              <a:rPr lang="en-US" dirty="0" err="1" smtClean="0"/>
              <a:t>nincs</a:t>
            </a:r>
            <a:r>
              <a:rPr lang="en-US" dirty="0" smtClean="0"/>
              <a:t> </a:t>
            </a:r>
            <a:r>
              <a:rPr lang="en-US" dirty="0" err="1" smtClean="0"/>
              <a:t>olyan</a:t>
            </a:r>
            <a:r>
              <a:rPr lang="en-US" dirty="0" smtClean="0"/>
              <a:t> </a:t>
            </a:r>
            <a:r>
              <a:rPr lang="en-US" dirty="0" err="1" smtClean="0"/>
              <a:t>természetes</a:t>
            </a:r>
            <a:r>
              <a:rPr lang="en-US" dirty="0" smtClean="0"/>
              <a:t> </a:t>
            </a:r>
            <a:r>
              <a:rPr lang="en-US" dirty="0" err="1" smtClean="0"/>
              <a:t>szám</a:t>
            </a:r>
            <a:r>
              <a:rPr lang="en-US" dirty="0" smtClean="0"/>
              <a:t>, </a:t>
            </a:r>
            <a:r>
              <a:rPr lang="en-US" dirty="0" err="1" smtClean="0"/>
              <a:t>melyre</a:t>
            </a:r>
            <a:r>
              <a:rPr lang="en-US" dirty="0" smtClean="0"/>
              <a:t> </a:t>
            </a:r>
            <a:r>
              <a:rPr lang="en-US" dirty="0" err="1" smtClean="0"/>
              <a:t>ez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eljárás</a:t>
            </a:r>
            <a:r>
              <a:rPr lang="en-US" dirty="0" smtClean="0"/>
              <a:t> ne </a:t>
            </a:r>
            <a:r>
              <a:rPr lang="en-US" dirty="0" err="1" smtClean="0"/>
              <a:t>érne</a:t>
            </a:r>
            <a:r>
              <a:rPr lang="en-US" dirty="0" smtClean="0"/>
              <a:t> </a:t>
            </a:r>
          </a:p>
          <a:p>
            <a:r>
              <a:rPr lang="en-US" dirty="0" err="1"/>
              <a:t>v</a:t>
            </a:r>
            <a:r>
              <a:rPr lang="en-US" dirty="0" err="1" smtClean="0"/>
              <a:t>éget</a:t>
            </a:r>
            <a:r>
              <a:rPr lang="en-US" dirty="0" smtClean="0"/>
              <a:t> 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 smtClean="0"/>
              <a:t>lépésben</a:t>
            </a:r>
            <a:r>
              <a:rPr lang="en-US" dirty="0" smtClean="0"/>
              <a:t>. (Ha </a:t>
            </a:r>
            <a:r>
              <a:rPr lang="en-US" dirty="0" err="1" smtClean="0"/>
              <a:t>például</a:t>
            </a:r>
            <a:r>
              <a:rPr lang="en-US" dirty="0" smtClean="0"/>
              <a:t> 196-ból </a:t>
            </a:r>
            <a:r>
              <a:rPr lang="en-US" dirty="0" err="1" smtClean="0"/>
              <a:t>indulunk</a:t>
            </a:r>
            <a:r>
              <a:rPr lang="en-US" dirty="0" smtClean="0"/>
              <a:t> </a:t>
            </a:r>
            <a:r>
              <a:rPr lang="en-US" dirty="0" err="1" smtClean="0"/>
              <a:t>ki</a:t>
            </a:r>
            <a:r>
              <a:rPr lang="en-US" dirty="0" smtClean="0"/>
              <a:t>, 2.4 </a:t>
            </a:r>
            <a:r>
              <a:rPr lang="en-US" dirty="0" err="1" smtClean="0"/>
              <a:t>millió</a:t>
            </a:r>
            <a:r>
              <a:rPr lang="en-US" dirty="0" smtClean="0"/>
              <a:t> </a:t>
            </a:r>
            <a:r>
              <a:rPr lang="en-US" dirty="0" err="1" smtClean="0"/>
              <a:t>lépés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elég</a:t>
            </a:r>
            <a:r>
              <a:rPr lang="en-US" dirty="0" smtClean="0"/>
              <a:t>)</a:t>
            </a:r>
          </a:p>
          <a:p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18436587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685800" y="990600"/>
            <a:ext cx="5898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Megoldhatatlan</a:t>
            </a:r>
            <a:r>
              <a:rPr lang="en-US" dirty="0" smtClean="0"/>
              <a:t> </a:t>
            </a:r>
            <a:r>
              <a:rPr lang="en-US" dirty="0" err="1" smtClean="0"/>
              <a:t>problémák</a:t>
            </a:r>
            <a:r>
              <a:rPr lang="en-US" dirty="0" smtClean="0"/>
              <a:t> (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létezik</a:t>
            </a:r>
            <a:r>
              <a:rPr lang="en-US" dirty="0" smtClean="0"/>
              <a:t> </a:t>
            </a:r>
            <a:r>
              <a:rPr lang="en-US" dirty="0" err="1" smtClean="0"/>
              <a:t>rájuk</a:t>
            </a:r>
            <a:r>
              <a:rPr lang="en-US" dirty="0" smtClean="0"/>
              <a:t> </a:t>
            </a:r>
            <a:r>
              <a:rPr lang="en-US" dirty="0" err="1" smtClean="0"/>
              <a:t>megoldás</a:t>
            </a:r>
            <a:r>
              <a:rPr lang="en-US" dirty="0" smtClean="0"/>
              <a:t>):</a:t>
            </a:r>
            <a:endParaRPr lang="en-US" dirty="0"/>
          </a:p>
        </p:txBody>
      </p:sp>
      <p:sp>
        <p:nvSpPr>
          <p:cNvPr id="3" name="Szövegdoboz 2"/>
          <p:cNvSpPr txBox="1"/>
          <p:nvPr/>
        </p:nvSpPr>
        <p:spPr>
          <a:xfrm>
            <a:off x="228600" y="1600200"/>
            <a:ext cx="869238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Turing </a:t>
            </a:r>
            <a:r>
              <a:rPr lang="en-US" dirty="0" err="1" smtClean="0"/>
              <a:t>gépek</a:t>
            </a:r>
            <a:r>
              <a:rPr lang="en-US" dirty="0" smtClean="0"/>
              <a:t> </a:t>
            </a:r>
            <a:r>
              <a:rPr lang="en-US" dirty="0" err="1" smtClean="0"/>
              <a:t>megállási</a:t>
            </a:r>
            <a:r>
              <a:rPr lang="en-US" dirty="0" smtClean="0"/>
              <a:t> </a:t>
            </a:r>
            <a:r>
              <a:rPr lang="en-US" dirty="0" err="1" smtClean="0"/>
              <a:t>problémája</a:t>
            </a:r>
            <a:r>
              <a:rPr lang="en-US" dirty="0" smtClean="0"/>
              <a:t>: </a:t>
            </a:r>
            <a:r>
              <a:rPr lang="en-US" dirty="0" err="1" smtClean="0"/>
              <a:t>nincs</a:t>
            </a:r>
            <a:r>
              <a:rPr lang="en-US" dirty="0" smtClean="0"/>
              <a:t> </a:t>
            </a:r>
            <a:r>
              <a:rPr lang="en-US" dirty="0" err="1" smtClean="0"/>
              <a:t>olya</a:t>
            </a:r>
            <a:r>
              <a:rPr lang="hu-HU" smtClean="0"/>
              <a:t>n</a:t>
            </a:r>
            <a:r>
              <a:rPr lang="en-US" smtClean="0"/>
              <a:t> </a:t>
            </a:r>
            <a:r>
              <a:rPr lang="en-US" dirty="0" err="1" smtClean="0"/>
              <a:t>algoritmus</a:t>
            </a:r>
            <a:r>
              <a:rPr lang="en-US" dirty="0" smtClean="0"/>
              <a:t> (Turing </a:t>
            </a:r>
            <a:r>
              <a:rPr lang="en-US" dirty="0" err="1" smtClean="0"/>
              <a:t>gép</a:t>
            </a:r>
            <a:r>
              <a:rPr lang="en-US" dirty="0" smtClean="0"/>
              <a:t>), </a:t>
            </a:r>
            <a:r>
              <a:rPr lang="en-US" dirty="0" err="1" smtClean="0"/>
              <a:t>mely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tetszőleges</a:t>
            </a:r>
            <a:r>
              <a:rPr lang="en-US" dirty="0" smtClean="0"/>
              <a:t> Turing 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tetszőleges</a:t>
            </a:r>
            <a:r>
              <a:rPr lang="en-US" dirty="0" smtClean="0"/>
              <a:t> </a:t>
            </a:r>
            <a:r>
              <a:rPr lang="en-US" dirty="0" err="1" smtClean="0"/>
              <a:t>startszó</a:t>
            </a:r>
            <a:r>
              <a:rPr lang="en-US" dirty="0" smtClean="0"/>
              <a:t> </a:t>
            </a:r>
            <a:r>
              <a:rPr lang="en-US" dirty="0" err="1" smtClean="0"/>
              <a:t>esetén</a:t>
            </a:r>
            <a:r>
              <a:rPr lang="en-US" dirty="0" smtClean="0"/>
              <a:t> </a:t>
            </a:r>
            <a:r>
              <a:rPr lang="en-US" dirty="0" err="1" smtClean="0"/>
              <a:t>eldöntené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a </a:t>
            </a:r>
            <a:r>
              <a:rPr lang="en-US" dirty="0" err="1" smtClean="0"/>
              <a:t>vizsgált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Turing 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  <a:r>
              <a:rPr lang="en-US" dirty="0" err="1" smtClean="0"/>
              <a:t>megáll</a:t>
            </a:r>
            <a:r>
              <a:rPr lang="en-US" dirty="0" smtClean="0"/>
              <a:t>-e a </a:t>
            </a:r>
            <a:r>
              <a:rPr lang="en-US" dirty="0" err="1" smtClean="0"/>
              <a:t>tekintett</a:t>
            </a:r>
            <a:r>
              <a:rPr lang="en-US" dirty="0" smtClean="0"/>
              <a:t> </a:t>
            </a:r>
            <a:r>
              <a:rPr lang="en-US" dirty="0" err="1" smtClean="0"/>
              <a:t>startszóra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err="1" smtClean="0"/>
              <a:t>Üres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probléma</a:t>
            </a:r>
            <a:r>
              <a:rPr lang="en-US" dirty="0" smtClean="0"/>
              <a:t>: </a:t>
            </a:r>
            <a:r>
              <a:rPr lang="en-US" dirty="0" err="1" smtClean="0"/>
              <a:t>nincs</a:t>
            </a:r>
            <a:r>
              <a:rPr lang="en-US" dirty="0" smtClean="0"/>
              <a:t> </a:t>
            </a:r>
            <a:r>
              <a:rPr lang="en-US" dirty="0" err="1" smtClean="0"/>
              <a:t>olyan</a:t>
            </a:r>
            <a:r>
              <a:rPr lang="en-US" dirty="0" smtClean="0"/>
              <a:t> </a:t>
            </a:r>
            <a:r>
              <a:rPr lang="en-US" dirty="0" err="1" smtClean="0"/>
              <a:t>algoritmus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</a:t>
            </a:r>
            <a:r>
              <a:rPr lang="en-US" dirty="0" err="1" smtClean="0"/>
              <a:t>tetszőleges</a:t>
            </a:r>
            <a:r>
              <a:rPr lang="en-US" dirty="0" smtClean="0"/>
              <a:t> (</a:t>
            </a:r>
            <a:r>
              <a:rPr lang="en-US" dirty="0" err="1" smtClean="0"/>
              <a:t>mondatszerkezetű</a:t>
            </a:r>
            <a:r>
              <a:rPr lang="en-US" dirty="0" smtClean="0"/>
              <a:t>)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nyelvtan</a:t>
            </a:r>
            <a:r>
              <a:rPr lang="en-US" dirty="0" smtClean="0"/>
              <a:t> </a:t>
            </a:r>
            <a:r>
              <a:rPr lang="en-US" dirty="0" err="1" smtClean="0"/>
              <a:t>esetén</a:t>
            </a:r>
            <a:r>
              <a:rPr lang="en-US" dirty="0" smtClean="0"/>
              <a:t> </a:t>
            </a:r>
            <a:r>
              <a:rPr lang="en-US" dirty="0" err="1" smtClean="0"/>
              <a:t>eldöntené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általa</a:t>
            </a:r>
            <a:r>
              <a:rPr lang="en-US" dirty="0" smtClean="0"/>
              <a:t> </a:t>
            </a:r>
            <a:r>
              <a:rPr lang="en-US" dirty="0" err="1" smtClean="0"/>
              <a:t>generált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üres</a:t>
            </a:r>
            <a:r>
              <a:rPr lang="en-US" dirty="0" smtClean="0"/>
              <a:t>-e.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körnezetfüggetlen</a:t>
            </a:r>
            <a:r>
              <a:rPr lang="en-US" dirty="0" smtClean="0"/>
              <a:t> </a:t>
            </a:r>
            <a:r>
              <a:rPr lang="en-US" dirty="0" err="1" smtClean="0"/>
              <a:t>nyelvtan</a:t>
            </a:r>
            <a:r>
              <a:rPr lang="en-US" dirty="0" smtClean="0"/>
              <a:t> </a:t>
            </a:r>
            <a:r>
              <a:rPr lang="en-US" dirty="0" err="1" smtClean="0"/>
              <a:t>egyértelmű</a:t>
            </a:r>
            <a:r>
              <a:rPr lang="en-US" dirty="0" smtClean="0"/>
              <a:t>, ha a </a:t>
            </a:r>
            <a:r>
              <a:rPr lang="en-US" dirty="0" err="1" smtClean="0"/>
              <a:t>generált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minden</a:t>
            </a:r>
            <a:r>
              <a:rPr lang="en-US" dirty="0" smtClean="0"/>
              <a:t> </a:t>
            </a:r>
            <a:r>
              <a:rPr lang="en-US" dirty="0" err="1" smtClean="0"/>
              <a:t>eleme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egyetlen</a:t>
            </a:r>
            <a:r>
              <a:rPr lang="en-US" dirty="0" smtClean="0"/>
              <a:t> </a:t>
            </a:r>
            <a:r>
              <a:rPr lang="en-US" dirty="0" err="1" smtClean="0"/>
              <a:t>levezetési</a:t>
            </a:r>
            <a:r>
              <a:rPr lang="en-US" dirty="0" smtClean="0"/>
              <a:t> </a:t>
            </a:r>
            <a:r>
              <a:rPr lang="en-US" dirty="0" err="1" smtClean="0"/>
              <a:t>fával</a:t>
            </a:r>
            <a:r>
              <a:rPr lang="en-US" dirty="0" smtClean="0"/>
              <a:t> </a:t>
            </a:r>
            <a:r>
              <a:rPr lang="en-US" dirty="0" err="1" smtClean="0"/>
              <a:t>generálható</a:t>
            </a:r>
            <a:r>
              <a:rPr lang="en-US" dirty="0" smtClean="0"/>
              <a:t>. </a:t>
            </a:r>
            <a:r>
              <a:rPr lang="en-US" dirty="0" err="1" smtClean="0"/>
              <a:t>Probléma</a:t>
            </a:r>
            <a:r>
              <a:rPr lang="en-US" dirty="0" smtClean="0"/>
              <a:t>: </a:t>
            </a:r>
            <a:r>
              <a:rPr lang="en-US" dirty="0" err="1" smtClean="0"/>
              <a:t>nincs</a:t>
            </a:r>
            <a:r>
              <a:rPr lang="en-US" dirty="0" smtClean="0"/>
              <a:t> </a:t>
            </a:r>
            <a:r>
              <a:rPr lang="en-US" dirty="0" err="1" smtClean="0"/>
              <a:t>olyan</a:t>
            </a:r>
            <a:r>
              <a:rPr lang="en-US" dirty="0" smtClean="0"/>
              <a:t> </a:t>
            </a:r>
            <a:r>
              <a:rPr lang="en-US" dirty="0" err="1" smtClean="0"/>
              <a:t>algoritmus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tetszőleges</a:t>
            </a:r>
            <a:r>
              <a:rPr lang="en-US" dirty="0" smtClean="0"/>
              <a:t> </a:t>
            </a:r>
            <a:r>
              <a:rPr lang="en-US" dirty="0" err="1" smtClean="0"/>
              <a:t>környezetfüggetlen</a:t>
            </a:r>
            <a:r>
              <a:rPr lang="en-US" dirty="0" smtClean="0"/>
              <a:t> </a:t>
            </a:r>
            <a:r>
              <a:rPr lang="en-US" dirty="0" err="1" smtClean="0"/>
              <a:t>nyelvtan</a:t>
            </a:r>
            <a:r>
              <a:rPr lang="en-US" dirty="0" smtClean="0"/>
              <a:t> </a:t>
            </a:r>
            <a:r>
              <a:rPr lang="en-US" dirty="0" err="1" smtClean="0"/>
              <a:t>esetén</a:t>
            </a:r>
            <a:r>
              <a:rPr lang="en-US" dirty="0" smtClean="0"/>
              <a:t> </a:t>
            </a:r>
            <a:r>
              <a:rPr lang="en-US" dirty="0" err="1" smtClean="0"/>
              <a:t>eldöntené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</a:t>
            </a:r>
            <a:r>
              <a:rPr lang="en-US" dirty="0" err="1" smtClean="0"/>
              <a:t>egyértelmű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err="1" smtClean="0"/>
              <a:t>Nincs</a:t>
            </a:r>
            <a:r>
              <a:rPr lang="en-US" dirty="0" smtClean="0"/>
              <a:t> </a:t>
            </a:r>
            <a:r>
              <a:rPr lang="en-US" dirty="0" err="1" smtClean="0"/>
              <a:t>olyan</a:t>
            </a:r>
            <a:r>
              <a:rPr lang="en-US" dirty="0" smtClean="0"/>
              <a:t> </a:t>
            </a:r>
            <a:r>
              <a:rPr lang="en-US" dirty="0" err="1" smtClean="0"/>
              <a:t>algoritmus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</a:t>
            </a:r>
            <a:r>
              <a:rPr lang="en-US" dirty="0" err="1" smtClean="0"/>
              <a:t>tetszőleges</a:t>
            </a:r>
            <a:r>
              <a:rPr lang="en-US" dirty="0" smtClean="0"/>
              <a:t>  (</a:t>
            </a:r>
            <a:r>
              <a:rPr lang="en-US" dirty="0" err="1" smtClean="0"/>
              <a:t>mondatszerkezetű</a:t>
            </a:r>
            <a:r>
              <a:rPr lang="en-US" dirty="0" smtClean="0"/>
              <a:t>) </a:t>
            </a:r>
            <a:r>
              <a:rPr lang="en-US" dirty="0" err="1" smtClean="0"/>
              <a:t>generatív</a:t>
            </a:r>
            <a:r>
              <a:rPr lang="en-US" dirty="0" smtClean="0"/>
              <a:t> </a:t>
            </a:r>
            <a:r>
              <a:rPr lang="en-US" dirty="0" err="1" smtClean="0"/>
              <a:t>nyelvtan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esetén</a:t>
            </a:r>
            <a:r>
              <a:rPr lang="en-US" dirty="0" smtClean="0"/>
              <a:t>  </a:t>
            </a:r>
            <a:r>
              <a:rPr lang="en-US" dirty="0" err="1" smtClean="0"/>
              <a:t>eldöntené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</a:t>
            </a:r>
            <a:r>
              <a:rPr lang="en-US" dirty="0" err="1" smtClean="0"/>
              <a:t>melyik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a </a:t>
            </a:r>
            <a:r>
              <a:rPr lang="en-US" dirty="0" err="1" smtClean="0"/>
              <a:t>legszűkebb</a:t>
            </a:r>
            <a:r>
              <a:rPr lang="en-US" dirty="0" smtClean="0"/>
              <a:t> </a:t>
            </a:r>
            <a:r>
              <a:rPr lang="en-US" dirty="0" err="1" smtClean="0"/>
              <a:t>nyelvosztály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reguláris</a:t>
            </a:r>
            <a:r>
              <a:rPr lang="en-US" dirty="0" smtClean="0"/>
              <a:t>,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környezetfüggetlen</a:t>
            </a:r>
            <a:r>
              <a:rPr lang="en-US" dirty="0" smtClean="0"/>
              <a:t>, </a:t>
            </a:r>
            <a:r>
              <a:rPr lang="en-US" dirty="0" err="1" smtClean="0"/>
              <a:t>környezetfüggő</a:t>
            </a:r>
            <a:r>
              <a:rPr lang="en-US" dirty="0" smtClean="0"/>
              <a:t>, </a:t>
            </a:r>
            <a:r>
              <a:rPr lang="en-US" dirty="0" err="1" smtClean="0"/>
              <a:t>mondatszerkezetű</a:t>
            </a:r>
            <a:r>
              <a:rPr lang="en-US" dirty="0" smtClean="0"/>
              <a:t>), </a:t>
            </a:r>
            <a:r>
              <a:rPr lang="en-US" dirty="0" err="1" smtClean="0"/>
              <a:t>melybe</a:t>
            </a:r>
            <a:r>
              <a:rPr lang="en-US" dirty="0" smtClean="0"/>
              <a:t> a </a:t>
            </a:r>
            <a:r>
              <a:rPr lang="en-US" dirty="0" err="1" smtClean="0"/>
              <a:t>generált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beletartozik</a:t>
            </a:r>
            <a:r>
              <a:rPr lang="en-US" dirty="0" smtClean="0"/>
              <a:t>. 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05480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762000" y="1447800"/>
            <a:ext cx="854612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Dominó</a:t>
            </a:r>
            <a:r>
              <a:rPr lang="en-US" dirty="0" smtClean="0"/>
              <a:t> </a:t>
            </a:r>
            <a:r>
              <a:rPr lang="en-US" dirty="0" err="1" smtClean="0"/>
              <a:t>probléma</a:t>
            </a:r>
            <a:r>
              <a:rPr lang="en-US" dirty="0" smtClean="0"/>
              <a:t>: </a:t>
            </a:r>
            <a:r>
              <a:rPr lang="en-US" dirty="0" err="1" smtClean="0"/>
              <a:t>adott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négyzet</a:t>
            </a:r>
            <a:r>
              <a:rPr lang="en-US" dirty="0" smtClean="0"/>
              <a:t> </a:t>
            </a:r>
            <a:r>
              <a:rPr lang="en-US" dirty="0" err="1" smtClean="0"/>
              <a:t>alakú</a:t>
            </a:r>
            <a:r>
              <a:rPr lang="en-US" dirty="0" smtClean="0"/>
              <a:t> </a:t>
            </a:r>
            <a:r>
              <a:rPr lang="en-US" dirty="0" err="1" smtClean="0"/>
              <a:t>dominó</a:t>
            </a:r>
            <a:r>
              <a:rPr lang="en-US" dirty="0" smtClean="0"/>
              <a:t> </a:t>
            </a:r>
            <a:r>
              <a:rPr lang="en-US" dirty="0" err="1" smtClean="0"/>
              <a:t>készlet</a:t>
            </a:r>
            <a:r>
              <a:rPr lang="en-US" dirty="0" smtClean="0"/>
              <a:t>, </a:t>
            </a:r>
            <a:r>
              <a:rPr lang="en-US" dirty="0" err="1" smtClean="0"/>
              <a:t>ahol</a:t>
            </a:r>
            <a:r>
              <a:rPr lang="en-US" dirty="0" smtClean="0"/>
              <a:t> </a:t>
            </a:r>
            <a:r>
              <a:rPr lang="en-US" dirty="0" err="1" smtClean="0"/>
              <a:t>minden</a:t>
            </a:r>
            <a:r>
              <a:rPr lang="en-US" dirty="0" smtClean="0"/>
              <a:t> </a:t>
            </a:r>
            <a:r>
              <a:rPr lang="en-US" dirty="0" err="1" smtClean="0"/>
              <a:t>egyes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dominónak</a:t>
            </a:r>
            <a:r>
              <a:rPr lang="en-US" dirty="0" smtClean="0"/>
              <a:t> mind a </a:t>
            </a:r>
            <a:r>
              <a:rPr lang="en-US" dirty="0" err="1" smtClean="0"/>
              <a:t>négy</a:t>
            </a:r>
            <a:r>
              <a:rPr lang="en-US" dirty="0" smtClean="0"/>
              <a:t> </a:t>
            </a:r>
            <a:r>
              <a:rPr lang="en-US" dirty="0" err="1" smtClean="0"/>
              <a:t>oldalán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természetes</a:t>
            </a:r>
            <a:r>
              <a:rPr lang="en-US" dirty="0" smtClean="0"/>
              <a:t> </a:t>
            </a:r>
            <a:r>
              <a:rPr lang="en-US" dirty="0" err="1" smtClean="0"/>
              <a:t>szám</a:t>
            </a:r>
            <a:r>
              <a:rPr lang="en-US" dirty="0" smtClean="0"/>
              <a:t> </a:t>
            </a:r>
            <a:r>
              <a:rPr lang="en-US" dirty="0" err="1" smtClean="0"/>
              <a:t>szerepel</a:t>
            </a:r>
            <a:r>
              <a:rPr lang="en-US" dirty="0" smtClean="0"/>
              <a:t>. 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 smtClean="0"/>
              <a:t>sok</a:t>
            </a:r>
            <a:r>
              <a:rPr lang="en-US" dirty="0" smtClean="0"/>
              <a:t> </a:t>
            </a:r>
            <a:r>
              <a:rPr lang="en-US" dirty="0" err="1" smtClean="0"/>
              <a:t>dominó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típus</a:t>
            </a:r>
            <a:r>
              <a:rPr lang="en-US" dirty="0" smtClean="0"/>
              <a:t> van, </a:t>
            </a:r>
            <a:r>
              <a:rPr lang="en-US" dirty="0" err="1" smtClean="0"/>
              <a:t>melynek</a:t>
            </a:r>
            <a:r>
              <a:rPr lang="en-US" dirty="0" smtClean="0"/>
              <a:t> </a:t>
            </a:r>
            <a:r>
              <a:rPr lang="en-US" dirty="0" err="1" smtClean="0"/>
              <a:t>mindegyike</a:t>
            </a:r>
            <a:r>
              <a:rPr lang="en-US" dirty="0" smtClean="0"/>
              <a:t> </a:t>
            </a:r>
            <a:r>
              <a:rPr lang="en-US" dirty="0" err="1" smtClean="0"/>
              <a:t>korlátlan</a:t>
            </a:r>
            <a:r>
              <a:rPr lang="en-US" dirty="0" smtClean="0"/>
              <a:t> </a:t>
            </a:r>
            <a:r>
              <a:rPr lang="en-US" dirty="0" err="1" smtClean="0"/>
              <a:t>példányban</a:t>
            </a:r>
            <a:r>
              <a:rPr lang="en-US" dirty="0" smtClean="0"/>
              <a:t> </a:t>
            </a:r>
            <a:r>
              <a:rPr lang="en-US" dirty="0" err="1" smtClean="0"/>
              <a:t>áll</a:t>
            </a:r>
            <a:r>
              <a:rPr lang="en-US" dirty="0" smtClean="0"/>
              <a:t> </a:t>
            </a:r>
            <a:r>
              <a:rPr lang="en-US" dirty="0" err="1" smtClean="0"/>
              <a:t>rendelkezésre</a:t>
            </a:r>
            <a:r>
              <a:rPr lang="en-US" dirty="0" smtClean="0"/>
              <a:t>. Van </a:t>
            </a:r>
            <a:r>
              <a:rPr lang="en-US" dirty="0" err="1" smtClean="0"/>
              <a:t>továbbá</a:t>
            </a:r>
            <a:r>
              <a:rPr lang="en-US" dirty="0" smtClean="0"/>
              <a:t> </a:t>
            </a:r>
          </a:p>
          <a:p>
            <a:r>
              <a:rPr lang="en-US" dirty="0" err="1"/>
              <a:t>e</a:t>
            </a:r>
            <a:r>
              <a:rPr lang="en-US" dirty="0" err="1" smtClean="0"/>
              <a:t>gyetlen</a:t>
            </a:r>
            <a:r>
              <a:rPr lang="en-US" dirty="0" smtClean="0"/>
              <a:t> </a:t>
            </a:r>
            <a:r>
              <a:rPr lang="en-US" dirty="0" err="1" smtClean="0"/>
              <a:t>kezdő</a:t>
            </a:r>
            <a:r>
              <a:rPr lang="en-US" dirty="0" smtClean="0"/>
              <a:t> </a:t>
            </a:r>
            <a:r>
              <a:rPr lang="en-US" dirty="0" err="1" smtClean="0"/>
              <a:t>dominó</a:t>
            </a:r>
            <a:r>
              <a:rPr lang="en-US" dirty="0" smtClean="0"/>
              <a:t>. </a:t>
            </a:r>
            <a:r>
              <a:rPr lang="en-US" dirty="0"/>
              <a:t> </a:t>
            </a:r>
            <a:r>
              <a:rPr lang="en-US" dirty="0" err="1" smtClean="0"/>
              <a:t>Nincs</a:t>
            </a:r>
            <a:r>
              <a:rPr lang="en-US" dirty="0" smtClean="0"/>
              <a:t> </a:t>
            </a:r>
            <a:r>
              <a:rPr lang="en-US" dirty="0" err="1" smtClean="0"/>
              <a:t>olyan</a:t>
            </a:r>
            <a:r>
              <a:rPr lang="en-US" dirty="0" smtClean="0"/>
              <a:t> </a:t>
            </a:r>
            <a:r>
              <a:rPr lang="en-US" dirty="0" err="1" smtClean="0"/>
              <a:t>algoritmus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 </a:t>
            </a:r>
            <a:r>
              <a:rPr lang="en-US" dirty="0" err="1" smtClean="0"/>
              <a:t>eldöntené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ilyen</a:t>
            </a:r>
            <a:r>
              <a:rPr lang="en-US" dirty="0" smtClean="0"/>
              <a:t> </a:t>
            </a:r>
            <a:r>
              <a:rPr lang="en-US" dirty="0" err="1" smtClean="0"/>
              <a:t>dominó</a:t>
            </a:r>
            <a:endParaRPr lang="en-US" dirty="0" smtClean="0"/>
          </a:p>
          <a:p>
            <a:r>
              <a:rPr lang="en-US" dirty="0" err="1" smtClean="0"/>
              <a:t>készlet</a:t>
            </a:r>
            <a:r>
              <a:rPr lang="en-US" dirty="0" smtClean="0"/>
              <a:t> </a:t>
            </a:r>
            <a:r>
              <a:rPr lang="en-US" dirty="0" err="1" smtClean="0"/>
              <a:t>esetén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a </a:t>
            </a:r>
            <a:r>
              <a:rPr lang="en-US" dirty="0" err="1" smtClean="0"/>
              <a:t>kezdő</a:t>
            </a:r>
            <a:r>
              <a:rPr lang="en-US" dirty="0" smtClean="0"/>
              <a:t> </a:t>
            </a:r>
            <a:r>
              <a:rPr lang="en-US" dirty="0" err="1" smtClean="0"/>
              <a:t>dominóból</a:t>
            </a:r>
            <a:r>
              <a:rPr lang="en-US" dirty="0" smtClean="0"/>
              <a:t> </a:t>
            </a:r>
            <a:r>
              <a:rPr lang="en-US" dirty="0" err="1" smtClean="0"/>
              <a:t>kiindulva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sík</a:t>
            </a:r>
            <a:r>
              <a:rPr lang="en-US" dirty="0" smtClean="0"/>
              <a:t> </a:t>
            </a:r>
            <a:r>
              <a:rPr lang="en-US" dirty="0" err="1" smtClean="0"/>
              <a:t>kirakható</a:t>
            </a:r>
            <a:r>
              <a:rPr lang="en-US" dirty="0" smtClean="0"/>
              <a:t>-e </a:t>
            </a:r>
            <a:r>
              <a:rPr lang="en-US" dirty="0" err="1" smtClean="0"/>
              <a:t>ezzel</a:t>
            </a:r>
            <a:r>
              <a:rPr lang="en-US" dirty="0" smtClean="0"/>
              <a:t> a </a:t>
            </a:r>
            <a:r>
              <a:rPr lang="en-US" dirty="0" err="1" smtClean="0"/>
              <a:t>dominó</a:t>
            </a:r>
            <a:endParaRPr lang="en-US" dirty="0" smtClean="0"/>
          </a:p>
          <a:p>
            <a:r>
              <a:rPr lang="en-US" dirty="0" err="1" smtClean="0"/>
              <a:t>Készlettel</a:t>
            </a:r>
            <a:r>
              <a:rPr lang="en-US" dirty="0" smtClean="0"/>
              <a:t>, </a:t>
            </a:r>
            <a:r>
              <a:rPr lang="en-US" dirty="0" err="1" smtClean="0"/>
              <a:t>feltéve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a </a:t>
            </a:r>
            <a:r>
              <a:rPr lang="en-US" dirty="0" err="1" smtClean="0"/>
              <a:t>dominókat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szabad</a:t>
            </a:r>
            <a:r>
              <a:rPr lang="en-US" dirty="0" smtClean="0"/>
              <a:t>  </a:t>
            </a:r>
            <a:r>
              <a:rPr lang="en-US" dirty="0" err="1" smtClean="0"/>
              <a:t>elforgatni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Hilbert 10. </a:t>
            </a:r>
            <a:r>
              <a:rPr lang="en-US" dirty="0" err="1" smtClean="0"/>
              <a:t>problémája</a:t>
            </a:r>
            <a:r>
              <a:rPr lang="en-US" dirty="0" smtClean="0"/>
              <a:t> (David Hilbert 1900): </a:t>
            </a:r>
            <a:r>
              <a:rPr lang="hu-HU" dirty="0"/>
              <a:t>A </a:t>
            </a:r>
            <a:r>
              <a:rPr lang="hu-HU" dirty="0" smtClean="0"/>
              <a:t>m</a:t>
            </a:r>
            <a:r>
              <a:rPr lang="en-US" dirty="0" err="1" smtClean="0"/>
              <a:t>atematikában</a:t>
            </a:r>
            <a:r>
              <a:rPr lang="en-US" dirty="0" smtClean="0"/>
              <a:t> </a:t>
            </a:r>
            <a:r>
              <a:rPr lang="hu-HU" dirty="0" smtClean="0"/>
              <a:t>a </a:t>
            </a:r>
            <a:r>
              <a:rPr lang="hu-HU" dirty="0" err="1"/>
              <a:t>diofantoszi</a:t>
            </a:r>
            <a:r>
              <a:rPr lang="hu-HU" dirty="0"/>
              <a:t> </a:t>
            </a:r>
            <a:endParaRPr lang="en-US" dirty="0" smtClean="0"/>
          </a:p>
          <a:p>
            <a:r>
              <a:rPr lang="hu-HU" dirty="0" smtClean="0"/>
              <a:t>egyenlet </a:t>
            </a:r>
            <a:r>
              <a:rPr lang="hu-HU" dirty="0"/>
              <a:t>olyan egész </a:t>
            </a:r>
            <a:r>
              <a:rPr lang="en-US" dirty="0"/>
              <a:t> </a:t>
            </a:r>
            <a:r>
              <a:rPr lang="hu-HU" dirty="0" smtClean="0"/>
              <a:t>együtthatós</a:t>
            </a:r>
            <a:r>
              <a:rPr lang="hu-HU" dirty="0"/>
              <a:t>, általában </a:t>
            </a:r>
            <a:r>
              <a:rPr lang="hu-HU" dirty="0" err="1"/>
              <a:t>többismeretlenes</a:t>
            </a:r>
            <a:r>
              <a:rPr lang="hu-HU" dirty="0"/>
              <a:t> </a:t>
            </a:r>
            <a:r>
              <a:rPr lang="hu-HU" dirty="0" smtClean="0"/>
              <a:t>algebrai</a:t>
            </a:r>
            <a:r>
              <a:rPr lang="en-US" dirty="0"/>
              <a:t> </a:t>
            </a:r>
            <a:r>
              <a:rPr lang="hu-HU" dirty="0" smtClean="0"/>
              <a:t>egyenlet</a:t>
            </a:r>
            <a:r>
              <a:rPr lang="hu-HU" dirty="0"/>
              <a:t>, </a:t>
            </a:r>
            <a:endParaRPr lang="en-US" dirty="0" smtClean="0"/>
          </a:p>
          <a:p>
            <a:r>
              <a:rPr lang="hu-HU" dirty="0" smtClean="0"/>
              <a:t>amelynek </a:t>
            </a:r>
            <a:r>
              <a:rPr lang="hu-HU" dirty="0"/>
              <a:t>megoldásait az </a:t>
            </a:r>
            <a:r>
              <a:rPr lang="hu-HU" dirty="0" smtClean="0"/>
              <a:t>egész</a:t>
            </a:r>
            <a:r>
              <a:rPr lang="hu-HU" dirty="0"/>
              <a:t>, ritkábban a természetes számok, illetve racionális </a:t>
            </a:r>
            <a:endParaRPr lang="en-US" dirty="0" smtClean="0"/>
          </a:p>
          <a:p>
            <a:r>
              <a:rPr lang="hu-HU" dirty="0" smtClean="0"/>
              <a:t>számok </a:t>
            </a:r>
            <a:r>
              <a:rPr lang="hu-HU" dirty="0"/>
              <a:t>körében keressük</a:t>
            </a:r>
            <a:r>
              <a:rPr lang="hu-HU" dirty="0" smtClean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Feladat</a:t>
            </a:r>
            <a:r>
              <a:rPr lang="en-US" dirty="0" smtClean="0"/>
              <a:t>: </a:t>
            </a:r>
            <a:r>
              <a:rPr lang="en-US" dirty="0" err="1" smtClean="0"/>
              <a:t>olyan</a:t>
            </a:r>
            <a:r>
              <a:rPr lang="en-US" dirty="0" smtClean="0"/>
              <a:t> </a:t>
            </a:r>
            <a:r>
              <a:rPr lang="en-US" dirty="0" err="1" smtClean="0"/>
              <a:t>általános</a:t>
            </a:r>
            <a:r>
              <a:rPr lang="en-US" dirty="0" smtClean="0"/>
              <a:t> </a:t>
            </a:r>
            <a:r>
              <a:rPr lang="en-US" dirty="0" err="1" smtClean="0"/>
              <a:t>algoritmus</a:t>
            </a:r>
            <a:r>
              <a:rPr lang="en-US" dirty="0" smtClean="0"/>
              <a:t> </a:t>
            </a:r>
            <a:r>
              <a:rPr lang="en-US" dirty="0" err="1" smtClean="0"/>
              <a:t>megadása</a:t>
            </a:r>
            <a:r>
              <a:rPr lang="en-US" dirty="0" smtClean="0"/>
              <a:t>, </a:t>
            </a:r>
          </a:p>
          <a:p>
            <a:r>
              <a:rPr lang="en-US" dirty="0" err="1"/>
              <a:t>m</a:t>
            </a:r>
            <a:r>
              <a:rPr lang="en-US" dirty="0" err="1" smtClean="0"/>
              <a:t>elynek</a:t>
            </a:r>
            <a:r>
              <a:rPr lang="en-US" dirty="0" smtClean="0"/>
              <a:t> </a:t>
            </a:r>
            <a:r>
              <a:rPr lang="en-US" dirty="0" err="1" smtClean="0"/>
              <a:t>segítségével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összes</a:t>
            </a:r>
            <a:r>
              <a:rPr lang="en-US" dirty="0" smtClean="0"/>
              <a:t> </a:t>
            </a:r>
            <a:r>
              <a:rPr lang="en-US" dirty="0" err="1" smtClean="0"/>
              <a:t>ilyen</a:t>
            </a:r>
            <a:r>
              <a:rPr lang="en-US" dirty="0" smtClean="0"/>
              <a:t> </a:t>
            </a:r>
            <a:r>
              <a:rPr lang="en-US" dirty="0" err="1" smtClean="0"/>
              <a:t>egyenlet</a:t>
            </a:r>
            <a:r>
              <a:rPr lang="en-US" dirty="0" smtClean="0"/>
              <a:t> </a:t>
            </a:r>
            <a:r>
              <a:rPr lang="en-US" dirty="0" err="1" smtClean="0"/>
              <a:t>megoldható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Jurij</a:t>
            </a:r>
            <a:r>
              <a:rPr lang="en-US" dirty="0" smtClean="0"/>
              <a:t> </a:t>
            </a:r>
            <a:r>
              <a:rPr lang="en-US" dirty="0" err="1" smtClean="0"/>
              <a:t>Vlagyimirovics</a:t>
            </a:r>
            <a:r>
              <a:rPr lang="en-US" dirty="0" smtClean="0"/>
              <a:t> </a:t>
            </a:r>
            <a:r>
              <a:rPr lang="en-US" dirty="0" err="1" smtClean="0"/>
              <a:t>Matijaszevics</a:t>
            </a:r>
            <a:r>
              <a:rPr lang="en-US" dirty="0" smtClean="0"/>
              <a:t> (1970): </a:t>
            </a:r>
            <a:r>
              <a:rPr lang="en-US" dirty="0" err="1" smtClean="0"/>
              <a:t>ilyen</a:t>
            </a:r>
            <a:r>
              <a:rPr lang="en-US" dirty="0" smtClean="0"/>
              <a:t> </a:t>
            </a:r>
            <a:r>
              <a:rPr lang="en-US" dirty="0" err="1" smtClean="0"/>
              <a:t>algoritmus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létezik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46408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Előadásaim főiskola\Számtud Falucskai\szamitaselmelet-page-0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20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80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Előadásaim főiskola\Számtud Falucskai\szamitaselmelet-page-0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18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152400" y="951499"/>
            <a:ext cx="90494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Algoritmus</a:t>
            </a:r>
            <a:r>
              <a:rPr lang="en-US" dirty="0" smtClean="0"/>
              <a:t>: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feladattípus</a:t>
            </a:r>
            <a:r>
              <a:rPr lang="en-US" dirty="0" smtClean="0"/>
              <a:t> </a:t>
            </a:r>
            <a:r>
              <a:rPr lang="en-US" dirty="0" err="1" smtClean="0"/>
              <a:t>megoldására</a:t>
            </a:r>
            <a:r>
              <a:rPr lang="en-US" dirty="0" smtClean="0"/>
              <a:t> </a:t>
            </a:r>
            <a:r>
              <a:rPr lang="en-US" dirty="0" err="1" smtClean="0"/>
              <a:t>irányuló</a:t>
            </a:r>
            <a:r>
              <a:rPr lang="en-US" dirty="0" smtClean="0"/>
              <a:t>,  </a:t>
            </a:r>
            <a:r>
              <a:rPr lang="en-US" dirty="0" err="1" smtClean="0"/>
              <a:t>jóldefiniált</a:t>
            </a:r>
            <a:r>
              <a:rPr lang="en-US" dirty="0" smtClean="0"/>
              <a:t> elemi </a:t>
            </a:r>
            <a:r>
              <a:rPr lang="en-US" dirty="0" err="1" smtClean="0"/>
              <a:t>lépések</a:t>
            </a:r>
            <a:r>
              <a:rPr lang="en-US" dirty="0" smtClean="0"/>
              <a:t> </a:t>
            </a:r>
            <a:r>
              <a:rPr lang="en-US" dirty="0" err="1" smtClean="0"/>
              <a:t>valamely</a:t>
            </a:r>
            <a:r>
              <a:rPr lang="en-US" dirty="0" smtClean="0"/>
              <a:t> </a:t>
            </a:r>
          </a:p>
          <a:p>
            <a:r>
              <a:rPr lang="en-US" dirty="0" err="1"/>
              <a:t>v</a:t>
            </a:r>
            <a:r>
              <a:rPr lang="en-US" dirty="0" err="1" smtClean="0"/>
              <a:t>éges</a:t>
            </a:r>
            <a:r>
              <a:rPr lang="en-US" dirty="0" smtClean="0"/>
              <a:t> </a:t>
            </a:r>
            <a:r>
              <a:rPr lang="en-US" dirty="0" err="1" smtClean="0"/>
              <a:t>halmazának</a:t>
            </a:r>
            <a:r>
              <a:rPr lang="en-US" dirty="0" smtClean="0"/>
              <a:t> </a:t>
            </a:r>
            <a:r>
              <a:rPr lang="en-US" dirty="0" err="1" smtClean="0"/>
              <a:t>elemeiből</a:t>
            </a:r>
            <a:r>
              <a:rPr lang="en-US" dirty="0" smtClean="0"/>
              <a:t> </a:t>
            </a:r>
            <a:r>
              <a:rPr lang="en-US" dirty="0" err="1" smtClean="0"/>
              <a:t>felépülő</a:t>
            </a:r>
            <a:r>
              <a:rPr lang="en-US" dirty="0" smtClean="0"/>
              <a:t>, </a:t>
            </a:r>
            <a:r>
              <a:rPr lang="en-US" dirty="0" err="1" smtClean="0"/>
              <a:t>egyértelműen</a:t>
            </a:r>
            <a:r>
              <a:rPr lang="en-US" dirty="0" smtClean="0"/>
              <a:t> </a:t>
            </a:r>
            <a:r>
              <a:rPr lang="en-US" dirty="0" err="1" smtClean="0"/>
              <a:t>megadott</a:t>
            </a:r>
            <a:r>
              <a:rPr lang="en-US" dirty="0" smtClean="0"/>
              <a:t> </a:t>
            </a:r>
            <a:r>
              <a:rPr lang="en-US" dirty="0" err="1" smtClean="0"/>
              <a:t>sorozata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a </a:t>
            </a:r>
          </a:p>
          <a:p>
            <a:r>
              <a:rPr lang="en-US" dirty="0" err="1" smtClean="0"/>
              <a:t>feladattípus</a:t>
            </a:r>
            <a:r>
              <a:rPr lang="en-US" dirty="0" smtClean="0"/>
              <a:t>  </a:t>
            </a:r>
            <a:r>
              <a:rPr lang="en-US" dirty="0" err="1" smtClean="0"/>
              <a:t>minden</a:t>
            </a:r>
            <a:r>
              <a:rPr lang="en-US" dirty="0" smtClean="0"/>
              <a:t> </a:t>
            </a:r>
            <a:r>
              <a:rPr lang="en-US" dirty="0" err="1" smtClean="0"/>
              <a:t>egyes</a:t>
            </a:r>
            <a:r>
              <a:rPr lang="en-US" dirty="0" smtClean="0"/>
              <a:t> </a:t>
            </a:r>
            <a:r>
              <a:rPr lang="en-US" dirty="0" err="1" smtClean="0"/>
              <a:t>feladatára</a:t>
            </a:r>
            <a:r>
              <a:rPr lang="en-US" dirty="0" smtClean="0"/>
              <a:t> 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 smtClean="0"/>
              <a:t>számú</a:t>
            </a:r>
            <a:r>
              <a:rPr lang="en-US" dirty="0" smtClean="0"/>
              <a:t> </a:t>
            </a:r>
            <a:r>
              <a:rPr lang="en-US" dirty="0" err="1" smtClean="0"/>
              <a:t>lépésben</a:t>
            </a:r>
            <a:r>
              <a:rPr lang="en-US" dirty="0" smtClean="0"/>
              <a:t> </a:t>
            </a:r>
            <a:r>
              <a:rPr lang="en-US" dirty="0" err="1" smtClean="0"/>
              <a:t>véget</a:t>
            </a:r>
            <a:r>
              <a:rPr lang="en-US" dirty="0" smtClean="0"/>
              <a:t> </a:t>
            </a:r>
            <a:r>
              <a:rPr lang="en-US" dirty="0" err="1" smtClean="0"/>
              <a:t>ér</a:t>
            </a:r>
            <a:r>
              <a:rPr lang="en-US" dirty="0" smtClean="0"/>
              <a:t>, s </a:t>
            </a:r>
            <a:r>
              <a:rPr lang="en-US" dirty="0" err="1" smtClean="0"/>
              <a:t>eléri</a:t>
            </a:r>
            <a:r>
              <a:rPr lang="en-US" dirty="0" smtClean="0"/>
              <a:t> a </a:t>
            </a:r>
            <a:r>
              <a:rPr lang="en-US" dirty="0" err="1" smtClean="0"/>
              <a:t>kitűzött</a:t>
            </a:r>
            <a:r>
              <a:rPr lang="en-US" dirty="0" smtClean="0"/>
              <a:t> </a:t>
            </a:r>
            <a:r>
              <a:rPr lang="en-US" dirty="0" err="1" smtClean="0"/>
              <a:t>célt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zövegdoboz 3"/>
          <p:cNvSpPr txBox="1"/>
          <p:nvPr/>
        </p:nvSpPr>
        <p:spPr>
          <a:xfrm>
            <a:off x="75689" y="3672104"/>
            <a:ext cx="880010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Megjegyzés</a:t>
            </a:r>
            <a:r>
              <a:rPr lang="en-US" dirty="0" smtClean="0"/>
              <a:t>: “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 smtClean="0"/>
              <a:t>számú</a:t>
            </a:r>
            <a:r>
              <a:rPr lang="en-US" dirty="0" smtClean="0"/>
              <a:t> </a:t>
            </a:r>
            <a:r>
              <a:rPr lang="en-US" dirty="0" err="1" smtClean="0"/>
              <a:t>lépésben</a:t>
            </a:r>
            <a:r>
              <a:rPr lang="en-US" dirty="0" smtClean="0"/>
              <a:t>” </a:t>
            </a:r>
            <a:r>
              <a:rPr lang="en-US" dirty="0" err="1" smtClean="0"/>
              <a:t>helyett</a:t>
            </a:r>
            <a:r>
              <a:rPr lang="en-US" dirty="0" smtClean="0"/>
              <a:t> </a:t>
            </a:r>
            <a:r>
              <a:rPr lang="en-US" dirty="0" err="1" smtClean="0"/>
              <a:t>szokásos</a:t>
            </a:r>
            <a:r>
              <a:rPr lang="en-US" dirty="0" smtClean="0"/>
              <a:t> a “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 smtClean="0"/>
              <a:t>időn</a:t>
            </a:r>
            <a:r>
              <a:rPr lang="en-US" dirty="0" smtClean="0"/>
              <a:t> </a:t>
            </a:r>
            <a:r>
              <a:rPr lang="en-US" dirty="0" err="1" smtClean="0"/>
              <a:t>belül</a:t>
            </a:r>
            <a:r>
              <a:rPr lang="en-US" dirty="0" smtClean="0"/>
              <a:t>” </a:t>
            </a:r>
            <a:r>
              <a:rPr lang="en-US" dirty="0" err="1" smtClean="0"/>
              <a:t>szóhasználat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Ez</a:t>
            </a:r>
            <a:r>
              <a:rPr lang="en-US" dirty="0" smtClean="0"/>
              <a:t> </a:t>
            </a:r>
            <a:r>
              <a:rPr lang="en-US" dirty="0" err="1" smtClean="0"/>
              <a:t>azért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helyes</a:t>
            </a:r>
            <a:r>
              <a:rPr lang="en-US" dirty="0" smtClean="0"/>
              <a:t>, </a:t>
            </a:r>
            <a:r>
              <a:rPr lang="en-US" dirty="0" err="1" smtClean="0"/>
              <a:t>mert</a:t>
            </a:r>
            <a:r>
              <a:rPr lang="en-US" dirty="0" smtClean="0"/>
              <a:t> </a:t>
            </a:r>
            <a:r>
              <a:rPr lang="en-US" dirty="0" err="1" smtClean="0"/>
              <a:t>végtelen</a:t>
            </a:r>
            <a:r>
              <a:rPr lang="en-US" dirty="0" smtClean="0"/>
              <a:t> </a:t>
            </a:r>
            <a:r>
              <a:rPr lang="en-US" dirty="0" err="1" smtClean="0"/>
              <a:t>számú</a:t>
            </a:r>
            <a:r>
              <a:rPr lang="en-US" dirty="0" smtClean="0"/>
              <a:t> </a:t>
            </a:r>
            <a:r>
              <a:rPr lang="en-US" dirty="0" err="1" smtClean="0"/>
              <a:t>lépésből</a:t>
            </a:r>
            <a:r>
              <a:rPr lang="en-US" dirty="0" smtClean="0"/>
              <a:t> </a:t>
            </a:r>
            <a:r>
              <a:rPr lang="en-US" dirty="0" err="1" smtClean="0"/>
              <a:t>álló</a:t>
            </a:r>
            <a:r>
              <a:rPr lang="en-US" dirty="0" smtClean="0"/>
              <a:t> </a:t>
            </a:r>
            <a:r>
              <a:rPr lang="en-US" dirty="0" err="1"/>
              <a:t>l</a:t>
            </a:r>
            <a:r>
              <a:rPr lang="en-US" dirty="0" err="1" smtClean="0"/>
              <a:t>épések</a:t>
            </a:r>
            <a:r>
              <a:rPr lang="en-US" dirty="0" smtClean="0"/>
              <a:t> </a:t>
            </a:r>
            <a:r>
              <a:rPr lang="en-US" dirty="0" err="1" smtClean="0"/>
              <a:t>sorozata</a:t>
            </a:r>
            <a:r>
              <a:rPr lang="en-US" dirty="0" smtClean="0"/>
              <a:t> is </a:t>
            </a:r>
          </a:p>
          <a:p>
            <a:r>
              <a:rPr lang="en-US" dirty="0" err="1" smtClean="0"/>
              <a:t>végetérhet</a:t>
            </a:r>
            <a:r>
              <a:rPr lang="en-US" dirty="0" smtClean="0"/>
              <a:t> 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 smtClean="0"/>
              <a:t>idő</a:t>
            </a:r>
            <a:r>
              <a:rPr lang="en-US" dirty="0" smtClean="0"/>
              <a:t> </a:t>
            </a:r>
            <a:r>
              <a:rPr lang="en-US" dirty="0" err="1" smtClean="0"/>
              <a:t>alatt</a:t>
            </a:r>
            <a:r>
              <a:rPr lang="en-US" dirty="0" smtClean="0"/>
              <a:t>, ha </a:t>
            </a:r>
            <a:r>
              <a:rPr lang="en-US" dirty="0" err="1" smtClean="0"/>
              <a:t>minden</a:t>
            </a:r>
            <a:r>
              <a:rPr lang="en-US" dirty="0" smtClean="0"/>
              <a:t> </a:t>
            </a:r>
            <a:r>
              <a:rPr lang="en-US" dirty="0" err="1" smtClean="0"/>
              <a:t>lépés</a:t>
            </a:r>
            <a:r>
              <a:rPr lang="en-US" dirty="0" smtClean="0"/>
              <a:t> </a:t>
            </a:r>
            <a:r>
              <a:rPr lang="en-US" dirty="0" err="1" smtClean="0"/>
              <a:t>fele</a:t>
            </a:r>
            <a:r>
              <a:rPr lang="en-US" dirty="0" smtClean="0"/>
              <a:t> </a:t>
            </a:r>
            <a:r>
              <a:rPr lang="en-US" dirty="0" err="1" smtClean="0"/>
              <a:t>annyi</a:t>
            </a:r>
            <a:r>
              <a:rPr lang="en-US" dirty="0" smtClean="0"/>
              <a:t> </a:t>
            </a:r>
            <a:r>
              <a:rPr lang="en-US" dirty="0" err="1" smtClean="0"/>
              <a:t>időt</a:t>
            </a:r>
            <a:r>
              <a:rPr lang="en-US" dirty="0" smtClean="0"/>
              <a:t> </a:t>
            </a:r>
            <a:r>
              <a:rPr lang="en-US" dirty="0" err="1" smtClean="0"/>
              <a:t>vesz</a:t>
            </a:r>
            <a:r>
              <a:rPr lang="en-US" dirty="0" smtClean="0"/>
              <a:t> </a:t>
            </a:r>
            <a:r>
              <a:rPr lang="en-US" dirty="0" err="1" smtClean="0"/>
              <a:t>igénybe</a:t>
            </a:r>
            <a:r>
              <a:rPr lang="en-US" dirty="0" smtClean="0"/>
              <a:t> mint </a:t>
            </a:r>
            <a:r>
              <a:rPr lang="en-US" dirty="0" err="1" smtClean="0"/>
              <a:t>az</a:t>
            </a:r>
            <a:r>
              <a:rPr lang="en-US" dirty="0" smtClean="0"/>
              <a:t> a </a:t>
            </a:r>
          </a:p>
          <a:p>
            <a:r>
              <a:rPr lang="en-US" dirty="0" err="1"/>
              <a:t>l</a:t>
            </a:r>
            <a:r>
              <a:rPr lang="en-US" dirty="0" err="1" smtClean="0"/>
              <a:t>épés</a:t>
            </a:r>
            <a:r>
              <a:rPr lang="en-US" dirty="0" smtClean="0"/>
              <a:t>, </a:t>
            </a:r>
            <a:r>
              <a:rPr lang="en-US" dirty="0" err="1" smtClean="0"/>
              <a:t>ami</a:t>
            </a:r>
            <a:r>
              <a:rPr lang="en-US" dirty="0" smtClean="0"/>
              <a:t> </a:t>
            </a:r>
            <a:r>
              <a:rPr lang="en-US" dirty="0" err="1" smtClean="0"/>
              <a:t>közvetlenül</a:t>
            </a:r>
            <a:r>
              <a:rPr lang="en-US" dirty="0" smtClean="0"/>
              <a:t> </a:t>
            </a:r>
            <a:r>
              <a:rPr lang="en-US" dirty="0" err="1" smtClean="0"/>
              <a:t>megelőzi</a:t>
            </a:r>
            <a:r>
              <a:rPr lang="en-US" dirty="0" smtClean="0"/>
              <a:t>:</a:t>
            </a:r>
          </a:p>
          <a:p>
            <a:r>
              <a:rPr lang="en-US" dirty="0" smtClean="0"/>
              <a:t> 2 </a:t>
            </a:r>
            <a:r>
              <a:rPr lang="en-US" dirty="0" err="1" smtClean="0"/>
              <a:t>másodperc</a:t>
            </a:r>
            <a:r>
              <a:rPr lang="en-US" dirty="0" smtClean="0"/>
              <a:t>= 1 másodperc+1/2 másodperc+1!4 másodperc+1/8 </a:t>
            </a:r>
            <a:r>
              <a:rPr lang="en-US" dirty="0" err="1" smtClean="0"/>
              <a:t>másodperc</a:t>
            </a:r>
            <a:r>
              <a:rPr lang="en-US" dirty="0" smtClean="0"/>
              <a:t>+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1/16 másodperc+1/32 másodperc+1/64 másodperc+1/128 </a:t>
            </a:r>
            <a:r>
              <a:rPr lang="en-US" dirty="0" err="1" smtClean="0"/>
              <a:t>másodperc</a:t>
            </a:r>
            <a:r>
              <a:rPr lang="en-US" dirty="0" smtClean="0"/>
              <a:t>+…</a:t>
            </a:r>
            <a:endParaRPr lang="en-US" dirty="0"/>
          </a:p>
        </p:txBody>
      </p:sp>
      <p:sp>
        <p:nvSpPr>
          <p:cNvPr id="5" name="Szövegdoboz 4"/>
          <p:cNvSpPr txBox="1"/>
          <p:nvPr/>
        </p:nvSpPr>
        <p:spPr>
          <a:xfrm>
            <a:off x="75689" y="1894225"/>
            <a:ext cx="884633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Két</a:t>
            </a:r>
            <a:r>
              <a:rPr lang="en-US" dirty="0" smtClean="0"/>
              <a:t> </a:t>
            </a:r>
            <a:r>
              <a:rPr lang="en-US" dirty="0" err="1" smtClean="0"/>
              <a:t>fontos</a:t>
            </a:r>
            <a:r>
              <a:rPr lang="en-US" dirty="0" smtClean="0"/>
              <a:t> </a:t>
            </a:r>
            <a:r>
              <a:rPr lang="en-US" dirty="0" err="1" smtClean="0"/>
              <a:t>jellemzője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Függetlenség</a:t>
            </a:r>
            <a:r>
              <a:rPr lang="en-US" dirty="0" smtClean="0"/>
              <a:t>: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algoritmus</a:t>
            </a:r>
            <a:r>
              <a:rPr lang="en-US" dirty="0" smtClean="0"/>
              <a:t> </a:t>
            </a:r>
            <a:r>
              <a:rPr lang="en-US" dirty="0" err="1" smtClean="0"/>
              <a:t>eredménye</a:t>
            </a:r>
            <a:r>
              <a:rPr lang="en-US" dirty="0" smtClean="0"/>
              <a:t> </a:t>
            </a:r>
            <a:r>
              <a:rPr lang="en-US" dirty="0" err="1" smtClean="0"/>
              <a:t>csak</a:t>
            </a:r>
            <a:r>
              <a:rPr lang="en-US" dirty="0" smtClean="0"/>
              <a:t> a </a:t>
            </a:r>
            <a:r>
              <a:rPr lang="en-US" dirty="0" err="1" smtClean="0"/>
              <a:t>konkrét</a:t>
            </a:r>
            <a:r>
              <a:rPr lang="en-US" dirty="0" smtClean="0"/>
              <a:t> </a:t>
            </a:r>
            <a:r>
              <a:rPr lang="en-US" dirty="0" err="1" smtClean="0"/>
              <a:t>feladattól</a:t>
            </a:r>
            <a:r>
              <a:rPr lang="en-US" dirty="0" smtClean="0"/>
              <a:t> </a:t>
            </a:r>
            <a:r>
              <a:rPr lang="en-US" dirty="0" err="1" smtClean="0"/>
              <a:t>függ</a:t>
            </a:r>
            <a:r>
              <a:rPr lang="en-US" dirty="0" smtClean="0"/>
              <a:t>, </a:t>
            </a:r>
            <a:r>
              <a:rPr lang="en-US" dirty="0" err="1" smtClean="0"/>
              <a:t>azaz</a:t>
            </a:r>
            <a:r>
              <a:rPr lang="en-US" dirty="0" smtClean="0"/>
              <a:t> </a:t>
            </a:r>
            <a:r>
              <a:rPr lang="en-US" dirty="0" err="1" smtClean="0"/>
              <a:t>eredménye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független</a:t>
            </a:r>
            <a:r>
              <a:rPr lang="en-US" dirty="0" smtClean="0"/>
              <a:t> </a:t>
            </a:r>
            <a:r>
              <a:rPr lang="en-US" dirty="0" err="1" smtClean="0"/>
              <a:t>attól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</a:t>
            </a:r>
            <a:r>
              <a:rPr lang="en-US" dirty="0" err="1" smtClean="0"/>
              <a:t>ki</a:t>
            </a:r>
            <a:r>
              <a:rPr lang="en-US" dirty="0" smtClean="0"/>
              <a:t> </a:t>
            </a:r>
            <a:r>
              <a:rPr lang="en-US" dirty="0" err="1" smtClean="0"/>
              <a:t>vagy</a:t>
            </a:r>
            <a:r>
              <a:rPr lang="en-US" dirty="0" smtClean="0"/>
              <a:t> mi </a:t>
            </a:r>
            <a:r>
              <a:rPr lang="en-US" dirty="0" err="1" smtClean="0"/>
              <a:t>hajtja</a:t>
            </a:r>
            <a:r>
              <a:rPr lang="en-US" dirty="0" smtClean="0"/>
              <a:t> </a:t>
            </a:r>
            <a:r>
              <a:rPr lang="en-US" dirty="0" err="1" smtClean="0"/>
              <a:t>végre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err="1" smtClean="0"/>
              <a:t>Egyértelműség</a:t>
            </a:r>
            <a:r>
              <a:rPr lang="en-US" dirty="0" smtClean="0"/>
              <a:t>: </a:t>
            </a:r>
            <a:r>
              <a:rPr lang="en-US" dirty="0" err="1" smtClean="0"/>
              <a:t>másik</a:t>
            </a:r>
            <a:r>
              <a:rPr lang="en-US" dirty="0" smtClean="0"/>
              <a:t> </a:t>
            </a:r>
            <a:r>
              <a:rPr lang="en-US" dirty="0" err="1" smtClean="0"/>
              <a:t>fontos</a:t>
            </a:r>
            <a:r>
              <a:rPr lang="en-US" dirty="0" smtClean="0"/>
              <a:t> </a:t>
            </a:r>
            <a:r>
              <a:rPr lang="en-US" dirty="0" err="1" smtClean="0"/>
              <a:t>tulajdonsága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ugyanazon</a:t>
            </a:r>
            <a:r>
              <a:rPr lang="en-US" dirty="0" smtClean="0"/>
              <a:t> </a:t>
            </a:r>
            <a:r>
              <a:rPr lang="en-US" dirty="0" err="1" smtClean="0"/>
              <a:t>inputra</a:t>
            </a:r>
            <a:endParaRPr lang="en-US" dirty="0" smtClean="0"/>
          </a:p>
          <a:p>
            <a:r>
              <a:rPr lang="en-US" dirty="0" err="1" smtClean="0"/>
              <a:t>ármikor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akárhányszor</a:t>
            </a:r>
            <a:r>
              <a:rPr lang="en-US" dirty="0" smtClean="0"/>
              <a:t> is </a:t>
            </a:r>
            <a:r>
              <a:rPr lang="en-US" dirty="0" err="1" smtClean="0"/>
              <a:t>hajtjuk</a:t>
            </a:r>
            <a:r>
              <a:rPr lang="en-US" dirty="0" smtClean="0"/>
              <a:t> </a:t>
            </a:r>
            <a:r>
              <a:rPr lang="en-US" dirty="0" err="1" smtClean="0"/>
              <a:t>végre</a:t>
            </a:r>
            <a:r>
              <a:rPr lang="en-US" dirty="0" smtClean="0"/>
              <a:t>,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algoritmus</a:t>
            </a:r>
            <a:r>
              <a:rPr lang="en-US" dirty="0" smtClean="0"/>
              <a:t> </a:t>
            </a:r>
            <a:r>
              <a:rPr lang="en-US" dirty="0" err="1" smtClean="0"/>
              <a:t>végrehajtásának</a:t>
            </a:r>
            <a:r>
              <a:rPr lang="en-US" dirty="0" smtClean="0"/>
              <a:t> </a:t>
            </a:r>
            <a:r>
              <a:rPr lang="en-US" dirty="0" err="1" smtClean="0"/>
              <a:t>eredménye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ugyanaz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6" name="Szövegdoboz 5"/>
          <p:cNvSpPr txBox="1"/>
          <p:nvPr/>
        </p:nvSpPr>
        <p:spPr>
          <a:xfrm>
            <a:off x="49365" y="5431972"/>
            <a:ext cx="85903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Eljárás</a:t>
            </a:r>
            <a:r>
              <a:rPr lang="en-US" dirty="0" smtClean="0"/>
              <a:t>: </a:t>
            </a:r>
            <a:r>
              <a:rPr lang="en-US" dirty="0" err="1"/>
              <a:t>egy</a:t>
            </a:r>
            <a:r>
              <a:rPr lang="en-US" dirty="0"/>
              <a:t> </a:t>
            </a:r>
            <a:r>
              <a:rPr lang="en-US" dirty="0" err="1"/>
              <a:t>feladattípus</a:t>
            </a:r>
            <a:r>
              <a:rPr lang="en-US" dirty="0"/>
              <a:t> </a:t>
            </a:r>
            <a:r>
              <a:rPr lang="en-US" dirty="0" err="1"/>
              <a:t>megoldására</a:t>
            </a:r>
            <a:r>
              <a:rPr lang="en-US" dirty="0"/>
              <a:t> </a:t>
            </a:r>
            <a:r>
              <a:rPr lang="en-US" dirty="0" err="1"/>
              <a:t>irányuló</a:t>
            </a:r>
            <a:r>
              <a:rPr lang="en-US" dirty="0"/>
              <a:t>,  </a:t>
            </a:r>
            <a:r>
              <a:rPr lang="en-US" dirty="0" err="1"/>
              <a:t>jóldefiniált</a:t>
            </a:r>
            <a:r>
              <a:rPr lang="en-US" dirty="0"/>
              <a:t> elemi </a:t>
            </a:r>
            <a:r>
              <a:rPr lang="en-US" dirty="0" err="1"/>
              <a:t>lépések</a:t>
            </a:r>
            <a:r>
              <a:rPr lang="en-US" dirty="0"/>
              <a:t> </a:t>
            </a:r>
            <a:r>
              <a:rPr lang="en-US" dirty="0" err="1"/>
              <a:t>valamely</a:t>
            </a:r>
            <a:r>
              <a:rPr lang="en-US" dirty="0"/>
              <a:t> </a:t>
            </a:r>
          </a:p>
          <a:p>
            <a:r>
              <a:rPr lang="en-US" dirty="0" err="1"/>
              <a:t>véges</a:t>
            </a:r>
            <a:r>
              <a:rPr lang="en-US" dirty="0"/>
              <a:t> </a:t>
            </a:r>
            <a:r>
              <a:rPr lang="en-US" dirty="0" err="1"/>
              <a:t>halmazának</a:t>
            </a:r>
            <a:r>
              <a:rPr lang="en-US" dirty="0"/>
              <a:t> </a:t>
            </a:r>
            <a:r>
              <a:rPr lang="en-US" dirty="0" err="1"/>
              <a:t>elemeiből</a:t>
            </a:r>
            <a:r>
              <a:rPr lang="en-US" dirty="0"/>
              <a:t> </a:t>
            </a:r>
            <a:r>
              <a:rPr lang="en-US" dirty="0" err="1"/>
              <a:t>felépülő</a:t>
            </a:r>
            <a:r>
              <a:rPr lang="en-US" dirty="0"/>
              <a:t>, </a:t>
            </a:r>
            <a:r>
              <a:rPr lang="en-US" dirty="0" err="1"/>
              <a:t>egyértelműen</a:t>
            </a:r>
            <a:r>
              <a:rPr lang="en-US" dirty="0"/>
              <a:t> </a:t>
            </a:r>
            <a:r>
              <a:rPr lang="en-US" dirty="0" err="1"/>
              <a:t>megadott</a:t>
            </a:r>
            <a:r>
              <a:rPr lang="en-US" dirty="0"/>
              <a:t> </a:t>
            </a:r>
            <a:r>
              <a:rPr lang="en-US" dirty="0" err="1" smtClean="0"/>
              <a:t>sorozata</a:t>
            </a:r>
            <a:r>
              <a:rPr lang="en-US" dirty="0" smtClean="0"/>
              <a:t>, (</a:t>
            </a:r>
            <a:r>
              <a:rPr lang="en-US" dirty="0" err="1" smtClean="0"/>
              <a:t>mely</a:t>
            </a:r>
            <a:r>
              <a:rPr lang="en-US" dirty="0" smtClean="0"/>
              <a:t> </a:t>
            </a:r>
            <a:r>
              <a:rPr lang="en-US" dirty="0"/>
              <a:t>a </a:t>
            </a:r>
          </a:p>
          <a:p>
            <a:r>
              <a:rPr lang="en-US" dirty="0" err="1"/>
              <a:t>feladattípus</a:t>
            </a:r>
            <a:r>
              <a:rPr lang="en-US" dirty="0"/>
              <a:t> 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feltétlenül</a:t>
            </a:r>
            <a:r>
              <a:rPr lang="en-US" dirty="0" smtClean="0"/>
              <a:t> </a:t>
            </a:r>
            <a:r>
              <a:rPr lang="en-US" dirty="0" err="1" smtClean="0"/>
              <a:t>minden</a:t>
            </a:r>
            <a:r>
              <a:rPr lang="en-US" dirty="0" smtClean="0"/>
              <a:t> </a:t>
            </a:r>
            <a:r>
              <a:rPr lang="en-US" dirty="0" err="1"/>
              <a:t>egyes</a:t>
            </a:r>
            <a:r>
              <a:rPr lang="en-US" dirty="0"/>
              <a:t> </a:t>
            </a:r>
            <a:r>
              <a:rPr lang="en-US" dirty="0" err="1"/>
              <a:t>feladatára</a:t>
            </a:r>
            <a:r>
              <a:rPr lang="en-US" dirty="0"/>
              <a:t> </a:t>
            </a:r>
            <a:r>
              <a:rPr lang="en-US" dirty="0" err="1" smtClean="0"/>
              <a:t>ér</a:t>
            </a:r>
            <a:r>
              <a:rPr lang="en-US" dirty="0" smtClean="0"/>
              <a:t> </a:t>
            </a:r>
            <a:r>
              <a:rPr lang="en-US" dirty="0" err="1" smtClean="0"/>
              <a:t>véget</a:t>
            </a:r>
            <a:r>
              <a:rPr lang="en-US" dirty="0" smtClean="0"/>
              <a:t> 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/>
              <a:t>számú</a:t>
            </a:r>
            <a:r>
              <a:rPr lang="en-US" dirty="0"/>
              <a:t> </a:t>
            </a:r>
            <a:r>
              <a:rPr lang="en-US" dirty="0" err="1" smtClean="0"/>
              <a:t>lépésben</a:t>
            </a:r>
            <a:r>
              <a:rPr lang="en-US" dirty="0" smtClean="0"/>
              <a:t>, </a:t>
            </a:r>
          </a:p>
          <a:p>
            <a:r>
              <a:rPr lang="en-US" dirty="0" smtClean="0"/>
              <a:t>s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feltétlenül</a:t>
            </a:r>
            <a:r>
              <a:rPr lang="en-US" dirty="0" smtClean="0"/>
              <a:t> </a:t>
            </a:r>
            <a:r>
              <a:rPr lang="en-US" dirty="0" err="1" smtClean="0"/>
              <a:t>éri</a:t>
            </a:r>
            <a:r>
              <a:rPr lang="en-US" dirty="0" smtClean="0"/>
              <a:t> el </a:t>
            </a:r>
            <a:r>
              <a:rPr lang="en-US" dirty="0"/>
              <a:t>a </a:t>
            </a:r>
            <a:r>
              <a:rPr lang="en-US" dirty="0" err="1"/>
              <a:t>kitűzött</a:t>
            </a:r>
            <a:r>
              <a:rPr lang="en-US" dirty="0"/>
              <a:t> </a:t>
            </a:r>
            <a:r>
              <a:rPr lang="en-US" dirty="0" err="1" smtClean="0"/>
              <a:t>célt</a:t>
            </a:r>
            <a:r>
              <a:rPr lang="en-US" dirty="0" smtClean="0"/>
              <a:t> 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6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-18573" y="532843"/>
            <a:ext cx="91625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Tár-idő</a:t>
            </a:r>
            <a:r>
              <a:rPr lang="en-US" b="1" dirty="0" smtClean="0"/>
              <a:t> </a:t>
            </a:r>
            <a:r>
              <a:rPr lang="en-US" b="1" dirty="0" err="1" smtClean="0"/>
              <a:t>tétel</a:t>
            </a:r>
            <a:r>
              <a:rPr lang="en-US" b="1" dirty="0" smtClean="0"/>
              <a:t>: </a:t>
            </a:r>
            <a:r>
              <a:rPr lang="en-US" dirty="0" smtClean="0"/>
              <a:t>Ha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felismerhető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olyan</a:t>
            </a:r>
            <a:r>
              <a:rPr lang="en-US" dirty="0" smtClean="0"/>
              <a:t> Turing </a:t>
            </a:r>
            <a:r>
              <a:rPr lang="en-US" dirty="0" err="1" smtClean="0"/>
              <a:t>géppel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a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felismerésére</a:t>
            </a:r>
            <a:r>
              <a:rPr lang="en-US" dirty="0" smtClean="0"/>
              <a:t> 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 smtClean="0"/>
              <a:t>hosszúságú</a:t>
            </a:r>
            <a:r>
              <a:rPr lang="en-US" dirty="0" smtClean="0"/>
              <a:t> input </a:t>
            </a:r>
            <a:r>
              <a:rPr lang="en-US" dirty="0" err="1" smtClean="0"/>
              <a:t>szalagot</a:t>
            </a:r>
            <a:r>
              <a:rPr lang="en-US" dirty="0" smtClean="0"/>
              <a:t> </a:t>
            </a:r>
            <a:r>
              <a:rPr lang="en-US" dirty="0" err="1" smtClean="0"/>
              <a:t>használ</a:t>
            </a:r>
            <a:r>
              <a:rPr lang="en-US" dirty="0" smtClean="0"/>
              <a:t>, </a:t>
            </a:r>
            <a:r>
              <a:rPr lang="en-US" dirty="0" err="1" smtClean="0"/>
              <a:t>akkor</a:t>
            </a:r>
            <a:r>
              <a:rPr lang="en-US" dirty="0" smtClean="0"/>
              <a:t> van </a:t>
            </a:r>
            <a:r>
              <a:rPr lang="en-US" dirty="0" err="1" smtClean="0"/>
              <a:t>olyan</a:t>
            </a:r>
            <a:r>
              <a:rPr lang="en-US" dirty="0" smtClean="0"/>
              <a:t> Turing </a:t>
            </a:r>
            <a:r>
              <a:rPr lang="en-US" dirty="0" err="1" smtClean="0"/>
              <a:t>gép</a:t>
            </a:r>
            <a:r>
              <a:rPr lang="en-US" dirty="0" smtClean="0"/>
              <a:t> is, </a:t>
            </a:r>
            <a:r>
              <a:rPr lang="en-US" dirty="0" err="1" smtClean="0"/>
              <a:t>mely</a:t>
            </a:r>
            <a:r>
              <a:rPr lang="en-US" dirty="0" smtClean="0"/>
              <a:t> </a:t>
            </a:r>
          </a:p>
          <a:p>
            <a:r>
              <a:rPr lang="en-US" dirty="0" err="1"/>
              <a:t>a</a:t>
            </a:r>
            <a:r>
              <a:rPr lang="en-US" dirty="0" err="1" smtClean="0"/>
              <a:t>mellett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</a:t>
            </a:r>
            <a:r>
              <a:rPr lang="en-US" dirty="0" err="1" smtClean="0"/>
              <a:t>felismeri</a:t>
            </a:r>
            <a:r>
              <a:rPr lang="en-US" dirty="0" smtClean="0"/>
              <a:t> </a:t>
            </a:r>
            <a:r>
              <a:rPr lang="en-US" dirty="0" err="1" smtClean="0"/>
              <a:t>ezt</a:t>
            </a:r>
            <a:r>
              <a:rPr lang="en-US" dirty="0" smtClean="0"/>
              <a:t> a </a:t>
            </a:r>
            <a:r>
              <a:rPr lang="en-US" dirty="0" err="1" smtClean="0"/>
              <a:t>nyelvet</a:t>
            </a:r>
            <a:r>
              <a:rPr lang="en-US" dirty="0" smtClean="0"/>
              <a:t>, </a:t>
            </a:r>
            <a:r>
              <a:rPr lang="en-US" dirty="0" err="1" smtClean="0"/>
              <a:t>minden</a:t>
            </a:r>
            <a:r>
              <a:rPr lang="en-US" dirty="0" smtClean="0"/>
              <a:t> </a:t>
            </a:r>
            <a:r>
              <a:rPr lang="en-US" dirty="0" err="1" smtClean="0"/>
              <a:t>startszóra</a:t>
            </a:r>
            <a:r>
              <a:rPr lang="en-US" dirty="0" smtClean="0"/>
              <a:t> 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 smtClean="0"/>
              <a:t>lépésben</a:t>
            </a:r>
            <a:r>
              <a:rPr lang="en-US" dirty="0" smtClean="0"/>
              <a:t> </a:t>
            </a:r>
            <a:r>
              <a:rPr lang="en-US" dirty="0" err="1" smtClean="0"/>
              <a:t>leáll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Szövegdoboz 2"/>
          <p:cNvSpPr txBox="1"/>
          <p:nvPr/>
        </p:nvSpPr>
        <p:spPr>
          <a:xfrm>
            <a:off x="0" y="1461195"/>
            <a:ext cx="923496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Bizonyítás</a:t>
            </a:r>
            <a:r>
              <a:rPr lang="en-US" b="1" dirty="0"/>
              <a:t> </a:t>
            </a:r>
            <a:r>
              <a:rPr lang="en-US" b="1" dirty="0" err="1"/>
              <a:t>vázlat</a:t>
            </a:r>
            <a:r>
              <a:rPr lang="en-US" b="1" dirty="0"/>
              <a:t>: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algoritmust</a:t>
            </a:r>
            <a:r>
              <a:rPr lang="en-US" dirty="0"/>
              <a:t> </a:t>
            </a:r>
            <a:r>
              <a:rPr lang="en-US" dirty="0" err="1"/>
              <a:t>végrehajtó</a:t>
            </a:r>
            <a:r>
              <a:rPr lang="en-US" dirty="0"/>
              <a:t> Turing </a:t>
            </a:r>
            <a:r>
              <a:rPr lang="en-US" dirty="0" err="1"/>
              <a:t>gép</a:t>
            </a:r>
            <a:r>
              <a:rPr lang="en-US" dirty="0"/>
              <a:t> </a:t>
            </a:r>
            <a:r>
              <a:rPr lang="en-US" dirty="0" err="1"/>
              <a:t>pillanatnyi</a:t>
            </a:r>
            <a:r>
              <a:rPr lang="en-US" dirty="0"/>
              <a:t> </a:t>
            </a:r>
            <a:r>
              <a:rPr lang="en-US" dirty="0" err="1"/>
              <a:t>konfigurációját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minden</a:t>
            </a:r>
            <a:r>
              <a:rPr lang="en-US" dirty="0" smtClean="0"/>
              <a:t> </a:t>
            </a:r>
            <a:r>
              <a:rPr lang="en-US" dirty="0" err="1" smtClean="0"/>
              <a:t>lépésben</a:t>
            </a:r>
            <a:r>
              <a:rPr lang="en-US" dirty="0" smtClean="0"/>
              <a:t> </a:t>
            </a:r>
            <a:r>
              <a:rPr lang="en-US" dirty="0"/>
              <a:t>3  </a:t>
            </a:r>
            <a:r>
              <a:rPr lang="en-US" dirty="0" err="1"/>
              <a:t>jellemző</a:t>
            </a:r>
            <a:r>
              <a:rPr lang="en-US" dirty="0"/>
              <a:t> </a:t>
            </a:r>
            <a:r>
              <a:rPr lang="en-US" dirty="0" err="1"/>
              <a:t>határozza</a:t>
            </a:r>
            <a:r>
              <a:rPr lang="en-US" dirty="0"/>
              <a:t> meg:</a:t>
            </a:r>
          </a:p>
          <a:p>
            <a:pPr marL="342900" indent="-342900">
              <a:buAutoNum type="arabicPeriod"/>
            </a:pPr>
            <a:r>
              <a:rPr lang="en-US" dirty="0"/>
              <a:t>A Turing </a:t>
            </a:r>
            <a:r>
              <a:rPr lang="en-US" dirty="0" err="1"/>
              <a:t>gép</a:t>
            </a:r>
            <a:r>
              <a:rPr lang="en-US" dirty="0"/>
              <a:t> </a:t>
            </a:r>
            <a:r>
              <a:rPr lang="en-US" dirty="0" err="1"/>
              <a:t>belső</a:t>
            </a:r>
            <a:r>
              <a:rPr lang="en-US" dirty="0"/>
              <a:t> </a:t>
            </a:r>
            <a:r>
              <a:rPr lang="en-US" dirty="0" err="1"/>
              <a:t>állapota</a:t>
            </a:r>
            <a:endParaRPr lang="en-US" dirty="0"/>
          </a:p>
          <a:p>
            <a:r>
              <a:rPr lang="en-US" dirty="0"/>
              <a:t>2. A </a:t>
            </a:r>
            <a:r>
              <a:rPr lang="en-US" dirty="0" err="1"/>
              <a:t>szalag</a:t>
            </a:r>
            <a:r>
              <a:rPr lang="en-US" dirty="0"/>
              <a:t> </a:t>
            </a:r>
            <a:r>
              <a:rPr lang="en-US" dirty="0" err="1"/>
              <a:t>tartalma</a:t>
            </a:r>
            <a:endParaRPr lang="en-US" dirty="0"/>
          </a:p>
          <a:p>
            <a:r>
              <a:rPr lang="en-US" dirty="0"/>
              <a:t>3. A </a:t>
            </a:r>
            <a:r>
              <a:rPr lang="en-US" dirty="0" err="1"/>
              <a:t>szalag</a:t>
            </a:r>
            <a:r>
              <a:rPr lang="en-US" dirty="0"/>
              <a:t> </a:t>
            </a:r>
            <a:r>
              <a:rPr lang="en-US" dirty="0" err="1"/>
              <a:t>melyik</a:t>
            </a:r>
            <a:r>
              <a:rPr lang="en-US" dirty="0"/>
              <a:t> </a:t>
            </a:r>
            <a:r>
              <a:rPr lang="en-US" dirty="0" err="1"/>
              <a:t>pozícióján</a:t>
            </a:r>
            <a:r>
              <a:rPr lang="en-US" dirty="0"/>
              <a:t> </a:t>
            </a:r>
            <a:r>
              <a:rPr lang="en-US" dirty="0" err="1"/>
              <a:t>áll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I/O </a:t>
            </a:r>
            <a:r>
              <a:rPr lang="en-US" dirty="0" err="1"/>
              <a:t>fej</a:t>
            </a:r>
            <a:r>
              <a:rPr lang="en-US" dirty="0"/>
              <a:t>. </a:t>
            </a:r>
          </a:p>
          <a:p>
            <a:r>
              <a:rPr lang="en-US" dirty="0" err="1"/>
              <a:t>Mivel</a:t>
            </a:r>
            <a:r>
              <a:rPr lang="en-US" dirty="0"/>
              <a:t> a </a:t>
            </a:r>
            <a:r>
              <a:rPr lang="en-US" dirty="0" err="1"/>
              <a:t>tár</a:t>
            </a:r>
            <a:r>
              <a:rPr lang="en-US" dirty="0"/>
              <a:t> </a:t>
            </a:r>
            <a:r>
              <a:rPr lang="en-US" dirty="0" err="1"/>
              <a:t>véges</a:t>
            </a:r>
            <a:r>
              <a:rPr lang="en-US" dirty="0"/>
              <a:t>,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összes</a:t>
            </a:r>
            <a:r>
              <a:rPr lang="en-US" dirty="0"/>
              <a:t> </a:t>
            </a:r>
            <a:r>
              <a:rPr lang="en-US" dirty="0" err="1"/>
              <a:t>lehetséges</a:t>
            </a:r>
            <a:r>
              <a:rPr lang="en-US" dirty="0"/>
              <a:t> </a:t>
            </a:r>
            <a:r>
              <a:rPr lang="en-US" dirty="0" err="1"/>
              <a:t>konfigurációk</a:t>
            </a:r>
            <a:r>
              <a:rPr lang="en-US" dirty="0"/>
              <a:t> </a:t>
            </a:r>
            <a:r>
              <a:rPr lang="en-US" dirty="0" err="1"/>
              <a:t>halmaza</a:t>
            </a:r>
            <a:r>
              <a:rPr lang="en-US" dirty="0"/>
              <a:t> </a:t>
            </a:r>
            <a:r>
              <a:rPr lang="en-US" dirty="0" err="1"/>
              <a:t>véges</a:t>
            </a:r>
            <a:r>
              <a:rPr lang="en-US" dirty="0"/>
              <a:t>. A </a:t>
            </a:r>
            <a:r>
              <a:rPr lang="en-US" dirty="0" err="1"/>
              <a:t>nyelvet</a:t>
            </a:r>
            <a:r>
              <a:rPr lang="en-US" dirty="0"/>
              <a:t> </a:t>
            </a:r>
            <a:r>
              <a:rPr lang="en-US" dirty="0" err="1"/>
              <a:t>felismerő</a:t>
            </a:r>
            <a:r>
              <a:rPr lang="en-US" dirty="0"/>
              <a:t> </a:t>
            </a:r>
          </a:p>
          <a:p>
            <a:r>
              <a:rPr lang="en-US" dirty="0"/>
              <a:t>Turing </a:t>
            </a:r>
            <a:r>
              <a:rPr lang="en-US" dirty="0" err="1"/>
              <a:t>gépet</a:t>
            </a:r>
            <a:r>
              <a:rPr lang="en-US" dirty="0"/>
              <a:t> </a:t>
            </a:r>
            <a:r>
              <a:rPr lang="en-US" dirty="0" err="1"/>
              <a:t>kiegészítjük</a:t>
            </a:r>
            <a:r>
              <a:rPr lang="en-US" dirty="0"/>
              <a:t> </a:t>
            </a:r>
            <a:r>
              <a:rPr lang="en-US" dirty="0" err="1"/>
              <a:t>egy</a:t>
            </a:r>
            <a:r>
              <a:rPr lang="en-US" dirty="0"/>
              <a:t> </a:t>
            </a:r>
            <a:r>
              <a:rPr lang="en-US" dirty="0" err="1"/>
              <a:t>további</a:t>
            </a:r>
            <a:r>
              <a:rPr lang="en-US" dirty="0"/>
              <a:t> </a:t>
            </a:r>
            <a:r>
              <a:rPr lang="en-US" dirty="0" err="1" smtClean="0"/>
              <a:t>visszautasító</a:t>
            </a:r>
            <a:r>
              <a:rPr lang="en-US" dirty="0" smtClean="0"/>
              <a:t> </a:t>
            </a:r>
            <a:r>
              <a:rPr lang="en-US" dirty="0" err="1" smtClean="0"/>
              <a:t>állapottal</a:t>
            </a:r>
            <a:r>
              <a:rPr lang="hu-HU" dirty="0"/>
              <a:t>,</a:t>
            </a:r>
            <a:r>
              <a:rPr lang="en-US" dirty="0" smtClean="0"/>
              <a:t> </a:t>
            </a:r>
            <a:r>
              <a:rPr lang="hu-HU" dirty="0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további</a:t>
            </a:r>
            <a:r>
              <a:rPr lang="en-US" dirty="0" smtClean="0"/>
              <a:t> </a:t>
            </a:r>
            <a:r>
              <a:rPr lang="en-US" dirty="0" err="1" smtClean="0"/>
              <a:t>szalaggal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err="1" smtClean="0"/>
              <a:t>melyre</a:t>
            </a:r>
            <a:r>
              <a:rPr lang="en-US" dirty="0" smtClean="0"/>
              <a:t> </a:t>
            </a:r>
            <a:r>
              <a:rPr lang="en-US" dirty="0" err="1"/>
              <a:t>felírjuk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összes</a:t>
            </a:r>
            <a:r>
              <a:rPr lang="en-US" dirty="0"/>
              <a:t> </a:t>
            </a:r>
            <a:r>
              <a:rPr lang="en-US" dirty="0" err="1"/>
              <a:t>lehetséges</a:t>
            </a:r>
            <a:r>
              <a:rPr lang="en-US" dirty="0"/>
              <a:t> </a:t>
            </a:r>
            <a:r>
              <a:rPr lang="en-US" dirty="0" err="1" smtClean="0"/>
              <a:t>konfigurációkat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 s </a:t>
            </a:r>
            <a:r>
              <a:rPr lang="en-US" dirty="0" err="1"/>
              <a:t>minden</a:t>
            </a:r>
            <a:r>
              <a:rPr lang="en-US" dirty="0"/>
              <a:t> </a:t>
            </a:r>
            <a:r>
              <a:rPr lang="en-US" dirty="0" err="1"/>
              <a:t>konfiguráció</a:t>
            </a:r>
            <a:r>
              <a:rPr lang="en-US" dirty="0"/>
              <a:t> </a:t>
            </a:r>
            <a:r>
              <a:rPr lang="en-US" dirty="0" err="1"/>
              <a:t>után</a:t>
            </a:r>
            <a:r>
              <a:rPr lang="en-US" dirty="0"/>
              <a:t> </a:t>
            </a:r>
            <a:r>
              <a:rPr lang="en-US" dirty="0" err="1"/>
              <a:t>írunk</a:t>
            </a:r>
            <a:r>
              <a:rPr lang="en-US" dirty="0"/>
              <a:t> </a:t>
            </a:r>
            <a:r>
              <a:rPr lang="en-US" dirty="0" err="1"/>
              <a:t>egy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jelet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pld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dirty="0" smtClean="0"/>
              <a:t>-t</a:t>
            </a:r>
            <a:r>
              <a:rPr lang="en-US" dirty="0"/>
              <a:t>),  </a:t>
            </a:r>
            <a:r>
              <a:rPr lang="en-US" dirty="0" smtClean="0"/>
              <a:t>s </a:t>
            </a:r>
            <a:r>
              <a:rPr lang="en-US" dirty="0" err="1" smtClean="0"/>
              <a:t>ezt</a:t>
            </a:r>
            <a:r>
              <a:rPr lang="en-US" dirty="0" smtClean="0"/>
              <a:t> </a:t>
            </a:r>
            <a:r>
              <a:rPr lang="en-US" dirty="0" err="1" smtClean="0"/>
              <a:t>követően</a:t>
            </a:r>
            <a:r>
              <a:rPr lang="en-US" dirty="0" smtClean="0"/>
              <a:t> 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speciális</a:t>
            </a:r>
            <a:r>
              <a:rPr lang="en-US" dirty="0" smtClean="0"/>
              <a:t> </a:t>
            </a:r>
            <a:r>
              <a:rPr lang="en-US" dirty="0" err="1" smtClean="0"/>
              <a:t>elhatárolójelet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</a:t>
            </a:r>
            <a:r>
              <a:rPr lang="en-US" dirty="0" err="1" smtClean="0"/>
              <a:t>elválasztja</a:t>
            </a:r>
            <a:r>
              <a:rPr lang="en-US" dirty="0" smtClean="0"/>
              <a:t> a </a:t>
            </a:r>
            <a:r>
              <a:rPr lang="en-US" dirty="0" err="1" smtClean="0"/>
              <a:t>soron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következő</a:t>
            </a:r>
            <a:r>
              <a:rPr lang="en-US" dirty="0" smtClean="0"/>
              <a:t> </a:t>
            </a:r>
            <a:r>
              <a:rPr lang="en-US" dirty="0" err="1" smtClean="0"/>
              <a:t>konfigurációtól</a:t>
            </a:r>
            <a:r>
              <a:rPr lang="en-US" dirty="0" smtClean="0"/>
              <a:t>.  (</a:t>
            </a:r>
            <a:r>
              <a:rPr lang="en-US" dirty="0" err="1" smtClean="0"/>
              <a:t>Ezen</a:t>
            </a:r>
            <a:r>
              <a:rPr lang="en-US" dirty="0" smtClean="0"/>
              <a:t> </a:t>
            </a:r>
            <a:r>
              <a:rPr lang="en-US" dirty="0" err="1" smtClean="0"/>
              <a:t>szalag</a:t>
            </a:r>
            <a:r>
              <a:rPr lang="en-US" dirty="0" smtClean="0"/>
              <a:t> </a:t>
            </a:r>
            <a:r>
              <a:rPr lang="en-US" dirty="0" err="1" smtClean="0"/>
              <a:t>ábécéje</a:t>
            </a:r>
            <a:r>
              <a:rPr lang="en-US" dirty="0" smtClean="0"/>
              <a:t> </a:t>
            </a:r>
            <a:r>
              <a:rPr lang="en-US" dirty="0" err="1" smtClean="0"/>
              <a:t>tehát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eredeti</a:t>
            </a:r>
            <a:r>
              <a:rPr lang="en-US" dirty="0" smtClean="0"/>
              <a:t> Turing 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szalagábécéjének</a:t>
            </a:r>
            <a:r>
              <a:rPr lang="en-US" dirty="0" smtClean="0"/>
              <a:t> </a:t>
            </a:r>
            <a:r>
              <a:rPr lang="en-US" dirty="0" err="1" smtClean="0"/>
              <a:t>elemei</a:t>
            </a:r>
            <a:r>
              <a:rPr lang="en-US" dirty="0" smtClean="0"/>
              <a:t> </a:t>
            </a:r>
            <a:r>
              <a:rPr lang="en-US" dirty="0" err="1" smtClean="0"/>
              <a:t>mellett</a:t>
            </a:r>
            <a:r>
              <a:rPr lang="en-US" dirty="0"/>
              <a:t> </a:t>
            </a:r>
            <a:r>
              <a:rPr lang="en-US" dirty="0" err="1" smtClean="0"/>
              <a:t>tehát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további</a:t>
            </a:r>
            <a:r>
              <a:rPr lang="en-US" dirty="0" smtClean="0"/>
              <a:t>  </a:t>
            </a:r>
            <a:r>
              <a:rPr lang="en-US" dirty="0" err="1" smtClean="0"/>
              <a:t>speciális</a:t>
            </a:r>
            <a:r>
              <a:rPr lang="en-US" dirty="0" smtClean="0"/>
              <a:t> </a:t>
            </a:r>
            <a:r>
              <a:rPr lang="en-US" dirty="0" err="1" smtClean="0"/>
              <a:t>jelet</a:t>
            </a:r>
            <a:r>
              <a:rPr lang="en-US" dirty="0" smtClean="0"/>
              <a:t> </a:t>
            </a:r>
            <a:r>
              <a:rPr lang="en-US" dirty="0" err="1" smtClean="0"/>
              <a:t>tartalmaz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szalag</a:t>
            </a:r>
            <a:r>
              <a:rPr lang="en-US" dirty="0" smtClean="0"/>
              <a:t>.) 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8335" y="4614798"/>
            <a:ext cx="8678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így</a:t>
            </a:r>
            <a:r>
              <a:rPr lang="en-US" dirty="0" smtClean="0"/>
              <a:t> </a:t>
            </a:r>
            <a:r>
              <a:rPr lang="en-US" dirty="0" err="1" smtClean="0"/>
              <a:t>módosított</a:t>
            </a:r>
            <a:r>
              <a:rPr lang="en-US" dirty="0" smtClean="0"/>
              <a:t> Turing </a:t>
            </a:r>
            <a:r>
              <a:rPr lang="en-US" dirty="0" err="1" smtClean="0"/>
              <a:t>gép</a:t>
            </a:r>
            <a:r>
              <a:rPr lang="en-US" dirty="0" smtClean="0"/>
              <a:t>  </a:t>
            </a:r>
            <a:r>
              <a:rPr lang="en-US" dirty="0" err="1" smtClean="0"/>
              <a:t>szimulálja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eredeti</a:t>
            </a:r>
            <a:r>
              <a:rPr lang="en-US" dirty="0" smtClean="0"/>
              <a:t> Turing 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  <a:r>
              <a:rPr lang="en-US" dirty="0" err="1" smtClean="0"/>
              <a:t>működését</a:t>
            </a:r>
            <a:r>
              <a:rPr lang="en-US" dirty="0" smtClean="0"/>
              <a:t> a </a:t>
            </a:r>
            <a:r>
              <a:rPr lang="en-US" dirty="0" err="1" smtClean="0"/>
              <a:t>következő</a:t>
            </a:r>
            <a:endParaRPr lang="en-US" dirty="0" smtClean="0"/>
          </a:p>
          <a:p>
            <a:r>
              <a:rPr lang="en-US" dirty="0" err="1"/>
              <a:t>m</a:t>
            </a:r>
            <a:r>
              <a:rPr lang="en-US" dirty="0" err="1" smtClean="0"/>
              <a:t>ódosítással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Szövegdoboz 4"/>
          <p:cNvSpPr txBox="1"/>
          <p:nvPr/>
        </p:nvSpPr>
        <p:spPr>
          <a:xfrm>
            <a:off x="-18573" y="5261129"/>
            <a:ext cx="86869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Minden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után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megkeresi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új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szalagon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konfigurációt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melyben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szimulált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Turing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gép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után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van, 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ellenőrzi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konfiguráció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után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következő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elhatárolójel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előtt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0 van-e. Ha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átírja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1-re. Ha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szimuláló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gép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Átmegy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újonnan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felvett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visszautasító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állapotába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leáll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67668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26156" y="914400"/>
            <a:ext cx="9111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Ez</a:t>
            </a:r>
            <a:r>
              <a:rPr lang="en-US" dirty="0" smtClean="0"/>
              <a:t> a 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  <a:r>
              <a:rPr lang="en-US" dirty="0" err="1" smtClean="0"/>
              <a:t>pontosan</a:t>
            </a:r>
            <a:r>
              <a:rPr lang="en-US" dirty="0" smtClean="0"/>
              <a:t> </a:t>
            </a:r>
            <a:r>
              <a:rPr lang="en-US" dirty="0" err="1" smtClean="0"/>
              <a:t>akkor</a:t>
            </a:r>
            <a:r>
              <a:rPr lang="en-US" dirty="0" smtClean="0"/>
              <a:t> </a:t>
            </a:r>
            <a:r>
              <a:rPr lang="en-US" dirty="0" err="1" smtClean="0"/>
              <a:t>kerül</a:t>
            </a:r>
            <a:r>
              <a:rPr lang="en-US" dirty="0" smtClean="0"/>
              <a:t> a </a:t>
            </a:r>
            <a:r>
              <a:rPr lang="en-US" dirty="0" err="1" smtClean="0"/>
              <a:t>visszautasító</a:t>
            </a:r>
            <a:r>
              <a:rPr lang="en-US" dirty="0" smtClean="0"/>
              <a:t> </a:t>
            </a:r>
            <a:r>
              <a:rPr lang="en-US" dirty="0" err="1" smtClean="0"/>
              <a:t>végállapotba</a:t>
            </a:r>
            <a:r>
              <a:rPr lang="en-US" dirty="0" smtClean="0"/>
              <a:t>, </a:t>
            </a:r>
            <a:r>
              <a:rPr lang="en-US" dirty="0" err="1" smtClean="0"/>
              <a:t>mikor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eredeti</a:t>
            </a:r>
            <a:r>
              <a:rPr lang="en-US" dirty="0" smtClean="0"/>
              <a:t> </a:t>
            </a:r>
            <a:r>
              <a:rPr lang="en-US" dirty="0" err="1" smtClean="0"/>
              <a:t>gép</a:t>
            </a:r>
            <a:endParaRPr lang="en-US" dirty="0" smtClean="0"/>
          </a:p>
          <a:p>
            <a:r>
              <a:rPr lang="en-US" dirty="0" err="1"/>
              <a:t>v</a:t>
            </a:r>
            <a:r>
              <a:rPr lang="en-US" dirty="0" err="1" smtClean="0"/>
              <a:t>égtelen</a:t>
            </a:r>
            <a:r>
              <a:rPr lang="en-US" dirty="0" smtClean="0"/>
              <a:t> </a:t>
            </a:r>
            <a:r>
              <a:rPr lang="en-US" dirty="0" err="1" smtClean="0"/>
              <a:t>ciklusba</a:t>
            </a:r>
            <a:r>
              <a:rPr lang="en-US" dirty="0" smtClean="0"/>
              <a:t> </a:t>
            </a:r>
            <a:r>
              <a:rPr lang="en-US" dirty="0" err="1" smtClean="0"/>
              <a:t>esik</a:t>
            </a:r>
            <a:r>
              <a:rPr lang="en-US" dirty="0" smtClean="0"/>
              <a:t>. </a:t>
            </a:r>
            <a:r>
              <a:rPr lang="en-US" dirty="0" err="1" smtClean="0"/>
              <a:t>Valóban</a:t>
            </a:r>
            <a:r>
              <a:rPr lang="en-US" dirty="0" smtClean="0"/>
              <a:t>, ha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eredeti</a:t>
            </a:r>
            <a:r>
              <a:rPr lang="en-US" dirty="0" smtClean="0"/>
              <a:t> 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  <a:r>
              <a:rPr lang="en-US" dirty="0" err="1" smtClean="0"/>
              <a:t>elér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egyszer</a:t>
            </a:r>
            <a:r>
              <a:rPr lang="en-US" dirty="0" smtClean="0"/>
              <a:t> </a:t>
            </a:r>
            <a:r>
              <a:rPr lang="en-US" dirty="0" err="1" smtClean="0"/>
              <a:t>smétlődő</a:t>
            </a:r>
            <a:r>
              <a:rPr lang="en-US" dirty="0" smtClean="0"/>
              <a:t> </a:t>
            </a:r>
            <a:r>
              <a:rPr lang="en-US" dirty="0" err="1" smtClean="0"/>
              <a:t>konfigurációt</a:t>
            </a:r>
            <a:r>
              <a:rPr lang="en-US" dirty="0" smtClean="0"/>
              <a:t>, </a:t>
            </a:r>
          </a:p>
          <a:p>
            <a:r>
              <a:rPr lang="en-US" dirty="0" err="1"/>
              <a:t>a</a:t>
            </a:r>
            <a:r>
              <a:rPr lang="en-US" dirty="0" err="1" smtClean="0"/>
              <a:t>kkor</a:t>
            </a:r>
            <a:r>
              <a:rPr lang="en-US" dirty="0" smtClean="0"/>
              <a:t> </a:t>
            </a:r>
            <a:r>
              <a:rPr lang="en-US" dirty="0" err="1" smtClean="0"/>
              <a:t>ezt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ismétlődést</a:t>
            </a:r>
            <a:r>
              <a:rPr lang="en-US" dirty="0" smtClean="0"/>
              <a:t> </a:t>
            </a:r>
            <a:r>
              <a:rPr lang="en-US" dirty="0" err="1" smtClean="0"/>
              <a:t>végtelen</a:t>
            </a:r>
            <a:r>
              <a:rPr lang="en-US" dirty="0" smtClean="0"/>
              <a:t> </a:t>
            </a:r>
            <a:r>
              <a:rPr lang="en-US" dirty="0" err="1" smtClean="0"/>
              <a:t>sokszor</a:t>
            </a:r>
            <a:r>
              <a:rPr lang="en-US" dirty="0" smtClean="0"/>
              <a:t> meg </a:t>
            </a:r>
            <a:r>
              <a:rPr lang="en-US" dirty="0" err="1" smtClean="0"/>
              <a:t>fogja</a:t>
            </a:r>
            <a:r>
              <a:rPr lang="en-US" dirty="0" smtClean="0"/>
              <a:t> </a:t>
            </a:r>
            <a:r>
              <a:rPr lang="en-US" dirty="0" err="1" smtClean="0"/>
              <a:t>ismételni</a:t>
            </a:r>
            <a:r>
              <a:rPr lang="en-US" dirty="0" smtClean="0"/>
              <a:t>. </a:t>
            </a:r>
            <a:r>
              <a:rPr lang="en-US" dirty="0" err="1" smtClean="0"/>
              <a:t>Ez</a:t>
            </a:r>
            <a:r>
              <a:rPr lang="en-US" dirty="0" smtClean="0"/>
              <a:t> </a:t>
            </a:r>
            <a:r>
              <a:rPr lang="en-US" dirty="0" err="1" smtClean="0"/>
              <a:t>esetben</a:t>
            </a:r>
            <a:r>
              <a:rPr lang="en-US" dirty="0" smtClean="0"/>
              <a:t> </a:t>
            </a:r>
            <a:r>
              <a:rPr lang="en-US" dirty="0" err="1" smtClean="0"/>
              <a:t>viszont</a:t>
            </a:r>
            <a:r>
              <a:rPr lang="en-US" dirty="0" smtClean="0"/>
              <a:t> a </a:t>
            </a:r>
          </a:p>
          <a:p>
            <a:r>
              <a:rPr lang="en-US" dirty="0" err="1"/>
              <a:t>s</a:t>
            </a:r>
            <a:r>
              <a:rPr lang="en-US" dirty="0" err="1" smtClean="0"/>
              <a:t>tartszó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eleme</a:t>
            </a:r>
            <a:r>
              <a:rPr lang="en-US" dirty="0" smtClean="0"/>
              <a:t> a </a:t>
            </a:r>
            <a:r>
              <a:rPr lang="en-US" dirty="0" err="1" smtClean="0"/>
              <a:t>nyelvnek</a:t>
            </a:r>
            <a:r>
              <a:rPr lang="en-US" dirty="0" smtClean="0"/>
              <a:t>. </a:t>
            </a:r>
            <a:r>
              <a:rPr lang="en-US" dirty="0" err="1" smtClean="0"/>
              <a:t>Ezzel</a:t>
            </a:r>
            <a:r>
              <a:rPr lang="en-US" dirty="0" smtClean="0"/>
              <a:t> a </a:t>
            </a:r>
            <a:r>
              <a:rPr lang="en-US" dirty="0" err="1" smtClean="0"/>
              <a:t>bizonyítást</a:t>
            </a:r>
            <a:r>
              <a:rPr lang="en-US" dirty="0" smtClean="0"/>
              <a:t> </a:t>
            </a:r>
            <a:r>
              <a:rPr lang="en-US" dirty="0" err="1" smtClean="0"/>
              <a:t>befejeztük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1153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Előadásaim főiskola\Számtud Falucskai\szamitaselmelet-page-0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248" y="0"/>
            <a:ext cx="918324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37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700"/>
            <a:ext cx="9144000" cy="581660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743200" y="4277296"/>
            <a:ext cx="32784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/>
              <a:t>VÉGE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6188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006148" y="1596805"/>
            <a:ext cx="2758791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5930779" y="2529342"/>
            <a:ext cx="1619602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err="1" smtClean="0"/>
              <a:t>Utolsó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régi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5" name="Freeform 16"/>
          <p:cNvSpPr>
            <a:spLocks/>
          </p:cNvSpPr>
          <p:nvPr/>
        </p:nvSpPr>
        <p:spPr bwMode="auto">
          <a:xfrm>
            <a:off x="3097304" y="1127367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2670006" y="591066"/>
            <a:ext cx="1265497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3549737" y="1124466"/>
            <a:ext cx="458788" cy="2339872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268504" y="167001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3462205" y="262099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2641572" y="1124466"/>
            <a:ext cx="458788" cy="1454320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02659" y="2548008"/>
            <a:ext cx="1338116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1. </a:t>
            </a:r>
            <a:r>
              <a:rPr lang="en-US" altLang="en-US" sz="1200" dirty="0" err="1"/>
              <a:t>r</a:t>
            </a:r>
            <a:r>
              <a:rPr lang="en-US" altLang="en-US" sz="1200" dirty="0" err="1" smtClean="0"/>
              <a:t>égi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431269" y="2539796"/>
            <a:ext cx="94016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…</a:t>
            </a:r>
            <a:endParaRPr lang="hu-HU" altLang="en-US" sz="1200" dirty="0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155136" y="263270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3399083" y="3962400"/>
            <a:ext cx="561948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1. A   </a:t>
            </a:r>
            <a:r>
              <a:rPr lang="en-US" sz="1200" dirty="0" err="1" smtClean="0"/>
              <a:t>második</a:t>
            </a:r>
            <a:r>
              <a:rPr lang="en-US" sz="1200" dirty="0" smtClean="0"/>
              <a:t> </a:t>
            </a:r>
            <a:r>
              <a:rPr lang="en-US" sz="1200" dirty="0" err="1" smtClean="0"/>
              <a:t>szalagra</a:t>
            </a:r>
            <a:r>
              <a:rPr lang="en-US" sz="1200" dirty="0" smtClean="0"/>
              <a:t> </a:t>
            </a:r>
            <a:r>
              <a:rPr lang="en-US" sz="1200" dirty="0" err="1" smtClean="0"/>
              <a:t>átírja</a:t>
            </a:r>
            <a:r>
              <a:rPr lang="en-US" sz="1200" dirty="0" smtClean="0"/>
              <a:t> a </a:t>
            </a:r>
            <a:r>
              <a:rPr lang="en-US" sz="1200" dirty="0" err="1" smtClean="0"/>
              <a:t>kezdő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állapotot</a:t>
            </a:r>
            <a:r>
              <a:rPr lang="en-US" sz="1200" dirty="0" smtClean="0"/>
              <a:t>,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elválasztójelet</a:t>
            </a:r>
            <a:r>
              <a:rPr lang="en-US" sz="1200" dirty="0" smtClean="0"/>
              <a:t>, s a </a:t>
            </a:r>
            <a:r>
              <a:rPr lang="en-US" sz="1200" dirty="0" err="1" smtClean="0"/>
              <a:t>a</a:t>
            </a:r>
            <a:r>
              <a:rPr lang="en-US" sz="1200" dirty="0" smtClean="0"/>
              <a:t> </a:t>
            </a:r>
            <a:r>
              <a:rPr lang="en-US" sz="1200" dirty="0" err="1" smtClean="0"/>
              <a:t>startszót</a:t>
            </a:r>
            <a:r>
              <a:rPr lang="en-US" sz="1200" dirty="0" smtClean="0"/>
              <a:t>,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s </a:t>
            </a:r>
            <a:r>
              <a:rPr lang="en-US" sz="1200" dirty="0" err="1" smtClean="0"/>
              <a:t>megjelöli</a:t>
            </a:r>
            <a:r>
              <a:rPr lang="en-US" sz="1200" dirty="0" smtClean="0"/>
              <a:t> a </a:t>
            </a:r>
            <a:r>
              <a:rPr lang="en-US" sz="1200" dirty="0" err="1" smtClean="0"/>
              <a:t>második</a:t>
            </a:r>
            <a:r>
              <a:rPr lang="en-US" sz="1200" dirty="0" smtClean="0"/>
              <a:t> </a:t>
            </a:r>
            <a:r>
              <a:rPr lang="en-US" sz="1200" dirty="0" err="1" smtClean="0"/>
              <a:t>szalagon</a:t>
            </a:r>
            <a:r>
              <a:rPr lang="en-US" sz="1200" dirty="0" smtClean="0"/>
              <a:t> a </a:t>
            </a:r>
            <a:r>
              <a:rPr lang="en-US" sz="1200" dirty="0" err="1" smtClean="0"/>
              <a:t>startszó</a:t>
            </a:r>
            <a:r>
              <a:rPr lang="en-US" sz="1200" dirty="0" smtClean="0"/>
              <a:t>  </a:t>
            </a:r>
            <a:r>
              <a:rPr lang="en-US" sz="1200" dirty="0" err="1" smtClean="0"/>
              <a:t>első</a:t>
            </a:r>
            <a:r>
              <a:rPr lang="en-US" sz="1200" dirty="0" smtClean="0"/>
              <a:t> </a:t>
            </a:r>
            <a:r>
              <a:rPr lang="en-US" sz="1200" dirty="0" err="1" smtClean="0"/>
              <a:t>betűjét</a:t>
            </a:r>
            <a:endParaRPr lang="en-US" sz="1200" dirty="0" smtClean="0"/>
          </a:p>
          <a:p>
            <a:r>
              <a:rPr lang="en-US" sz="1200" dirty="0" smtClean="0"/>
              <a:t> 2. A </a:t>
            </a:r>
            <a:r>
              <a:rPr lang="en-US" sz="1200" dirty="0" err="1" smtClean="0"/>
              <a:t>második</a:t>
            </a:r>
            <a:r>
              <a:rPr lang="en-US" sz="1200" dirty="0" smtClean="0"/>
              <a:t> </a:t>
            </a:r>
            <a:r>
              <a:rPr lang="en-US" sz="1200" dirty="0" err="1" smtClean="0"/>
              <a:t>szalagról</a:t>
            </a:r>
            <a:r>
              <a:rPr lang="en-US" sz="1200" dirty="0" smtClean="0"/>
              <a:t> a </a:t>
            </a:r>
            <a:r>
              <a:rPr lang="en-US" sz="1200" dirty="0" err="1" smtClean="0"/>
              <a:t>soron</a:t>
            </a:r>
            <a:r>
              <a:rPr lang="en-US" sz="1200" dirty="0" smtClean="0"/>
              <a:t> </a:t>
            </a:r>
            <a:r>
              <a:rPr lang="en-US" sz="1200" dirty="0" err="1" smtClean="0"/>
              <a:t>következő</a:t>
            </a:r>
            <a:r>
              <a:rPr lang="en-US" sz="1200" dirty="0" smtClean="0"/>
              <a:t> (</a:t>
            </a:r>
            <a:r>
              <a:rPr lang="en-US" sz="1200" dirty="0" err="1" smtClean="0"/>
              <a:t>először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első</a:t>
            </a:r>
            <a:r>
              <a:rPr lang="en-US" sz="1200" dirty="0" smtClean="0"/>
              <a:t>) </a:t>
            </a:r>
            <a:r>
              <a:rPr lang="en-US" sz="1200" dirty="0" err="1" smtClean="0"/>
              <a:t>konfigutációt</a:t>
            </a:r>
            <a:r>
              <a:rPr lang="en-US" sz="1200" dirty="0" smtClean="0"/>
              <a:t> </a:t>
            </a:r>
            <a:r>
              <a:rPr lang="en-US" sz="1200" dirty="0" err="1" smtClean="0"/>
              <a:t>átmásolja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elsőre</a:t>
            </a:r>
            <a:r>
              <a:rPr lang="en-US" sz="1200" dirty="0" smtClean="0"/>
              <a:t>, </a:t>
            </a:r>
            <a:r>
              <a:rPr lang="en-US" sz="1200" dirty="0" err="1" smtClean="0"/>
              <a:t>majd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pozícióra</a:t>
            </a:r>
            <a:r>
              <a:rPr lang="en-US" sz="1200" dirty="0" smtClean="0"/>
              <a:t> </a:t>
            </a:r>
            <a:r>
              <a:rPr lang="en-US" sz="1200" dirty="0" err="1" smtClean="0"/>
              <a:t>beírja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a </a:t>
            </a:r>
          </a:p>
          <a:p>
            <a:r>
              <a:rPr lang="en-US" sz="1200" dirty="0" smtClean="0"/>
              <a:t>2.1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megkeresi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endParaRPr lang="en-US" sz="1200" dirty="0" smtClean="0"/>
          </a:p>
          <a:p>
            <a:r>
              <a:rPr lang="en-US" sz="1200" dirty="0" smtClean="0"/>
              <a:t>2.2 </a:t>
            </a:r>
            <a:r>
              <a:rPr lang="en-US" sz="1200" dirty="0" err="1" smtClean="0"/>
              <a:t>átmegy</a:t>
            </a:r>
            <a:r>
              <a:rPr lang="en-US" sz="1200" dirty="0" smtClean="0"/>
              <a:t> </a:t>
            </a:r>
            <a:r>
              <a:rPr lang="en-US" sz="1200" dirty="0" err="1" smtClean="0"/>
              <a:t>abba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állapotba</a:t>
            </a:r>
            <a:r>
              <a:rPr lang="en-US" sz="1200" dirty="0" smtClean="0"/>
              <a:t>, </a:t>
            </a:r>
            <a:r>
              <a:rPr lang="en-US" sz="1200" dirty="0" err="1" smtClean="0"/>
              <a:t>melybe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k-</a:t>
            </a:r>
            <a:r>
              <a:rPr lang="en-US" sz="1200" dirty="0" err="1" smtClean="0"/>
              <a:t>szalagos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átment</a:t>
            </a:r>
            <a:r>
              <a:rPr lang="en-US" sz="1200" dirty="0" smtClean="0"/>
              <a:t> </a:t>
            </a:r>
            <a:r>
              <a:rPr lang="en-US" sz="1200" dirty="0" err="1" smtClean="0"/>
              <a:t>volna</a:t>
            </a:r>
            <a:r>
              <a:rPr lang="en-US" sz="1200" dirty="0" smtClean="0"/>
              <a:t>, s  </a:t>
            </a:r>
            <a:r>
              <a:rPr lang="en-US" sz="1200" dirty="0" err="1" smtClean="0"/>
              <a:t>megáll</a:t>
            </a:r>
            <a:r>
              <a:rPr lang="en-US" sz="1200" dirty="0" smtClean="0"/>
              <a:t> ha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végállapot</a:t>
            </a:r>
            <a:endParaRPr lang="en-US" sz="1200" dirty="0" smtClean="0"/>
          </a:p>
          <a:p>
            <a:r>
              <a:rPr lang="en-US" sz="1200" dirty="0" smtClean="0"/>
              <a:t>2.3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megkeresi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r>
              <a:rPr lang="en-US" sz="1200" dirty="0" smtClean="0"/>
              <a:t>,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</a:t>
            </a:r>
            <a:r>
              <a:rPr lang="en-US" sz="1200" dirty="0" err="1" smtClean="0"/>
              <a:t>visszaírja</a:t>
            </a:r>
            <a:r>
              <a:rPr lang="en-US" sz="1200" dirty="0" smtClean="0"/>
              <a:t> </a:t>
            </a:r>
            <a:r>
              <a:rPr lang="en-US" sz="1200" dirty="0" err="1" smtClean="0"/>
              <a:t>azt</a:t>
            </a:r>
            <a:r>
              <a:rPr lang="en-US" sz="1200" dirty="0" smtClean="0"/>
              <a:t> a </a:t>
            </a:r>
            <a:r>
              <a:rPr lang="en-US" sz="1200" dirty="0" err="1" smtClean="0"/>
              <a:t>betűt</a:t>
            </a:r>
            <a:r>
              <a:rPr lang="en-US" sz="1200" dirty="0" smtClean="0"/>
              <a:t>, </a:t>
            </a:r>
            <a:r>
              <a:rPr lang="en-US" sz="1200" dirty="0" err="1" smtClean="0"/>
              <a:t>amit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írt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 </a:t>
            </a:r>
            <a:r>
              <a:rPr lang="en-US" sz="1200" dirty="0" err="1" smtClean="0"/>
              <a:t>volna</a:t>
            </a:r>
            <a:r>
              <a:rPr lang="en-US" sz="1200" dirty="0" smtClean="0"/>
              <a:t> be a </a:t>
            </a:r>
            <a:r>
              <a:rPr lang="en-US" sz="1200" dirty="0" err="1" smtClean="0"/>
              <a:t>helyébe</a:t>
            </a:r>
            <a:r>
              <a:rPr lang="en-US" sz="1200" dirty="0" smtClean="0"/>
              <a:t>, </a:t>
            </a:r>
            <a:r>
              <a:rPr lang="en-US" sz="1200" dirty="0" err="1" smtClean="0"/>
              <a:t>majd</a:t>
            </a:r>
            <a:r>
              <a:rPr lang="en-US" sz="1200" dirty="0" smtClean="0"/>
              <a:t> *-al </a:t>
            </a:r>
            <a:r>
              <a:rPr lang="en-US" sz="1200" dirty="0" err="1" smtClean="0"/>
              <a:t>megjelöli</a:t>
            </a:r>
            <a:r>
              <a:rPr lang="en-US" sz="1200" dirty="0" smtClean="0"/>
              <a:t> a </a:t>
            </a:r>
            <a:r>
              <a:rPr lang="en-US" sz="1200" dirty="0" err="1" smtClean="0"/>
              <a:t>tőle</a:t>
            </a:r>
            <a:r>
              <a:rPr lang="en-US" sz="1200" dirty="0" smtClean="0"/>
              <a:t> </a:t>
            </a:r>
            <a:r>
              <a:rPr lang="en-US" sz="1200" dirty="0" err="1" smtClean="0"/>
              <a:t>balra</a:t>
            </a:r>
            <a:r>
              <a:rPr lang="en-US" sz="1200" dirty="0" smtClean="0"/>
              <a:t> </a:t>
            </a:r>
            <a:r>
              <a:rPr lang="en-US" sz="1200" dirty="0" err="1" smtClean="0"/>
              <a:t>vagy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jobbra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pozícióval</a:t>
            </a:r>
            <a:r>
              <a:rPr lang="en-US" sz="1200" dirty="0" smtClean="0"/>
              <a:t> (</a:t>
            </a:r>
            <a:r>
              <a:rPr lang="en-US" sz="1200" dirty="0" err="1" smtClean="0"/>
              <a:t>vagy</a:t>
            </a:r>
            <a:r>
              <a:rPr lang="en-US" sz="1200" dirty="0" smtClean="0"/>
              <a:t> a </a:t>
            </a:r>
            <a:r>
              <a:rPr lang="en-US" sz="1200" dirty="0" err="1" smtClean="0"/>
              <a:t>visszaírt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pozíción</a:t>
            </a:r>
            <a:r>
              <a:rPr lang="en-US" sz="1200" dirty="0" smtClean="0"/>
              <a:t> </a:t>
            </a:r>
            <a:r>
              <a:rPr lang="en-US" sz="1200" dirty="0" err="1" smtClean="0"/>
              <a:t>levő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attól</a:t>
            </a:r>
            <a:r>
              <a:rPr lang="en-US" sz="1200" dirty="0" smtClean="0"/>
              <a:t> </a:t>
            </a:r>
            <a:r>
              <a:rPr lang="en-US" sz="1200" dirty="0" err="1" smtClean="0"/>
              <a:t>függően</a:t>
            </a:r>
            <a:r>
              <a:rPr lang="en-US" sz="1200" dirty="0" smtClean="0"/>
              <a:t>, </a:t>
            </a:r>
            <a:r>
              <a:rPr lang="en-US" sz="1200" dirty="0" err="1" smtClean="0"/>
              <a:t>hogy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pozícióval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balra</a:t>
            </a:r>
            <a:r>
              <a:rPr lang="en-US" sz="1200" dirty="0" smtClean="0"/>
              <a:t> 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  <a:r>
              <a:rPr lang="en-US" sz="1200" dirty="0" err="1" smtClean="0"/>
              <a:t>jobbra</a:t>
            </a:r>
            <a:r>
              <a:rPr lang="en-US" sz="1200" dirty="0" smtClean="0"/>
              <a:t> </a:t>
            </a:r>
            <a:r>
              <a:rPr lang="en-US" sz="1200" dirty="0" err="1" smtClean="0"/>
              <a:t>mozgatná</a:t>
            </a:r>
            <a:r>
              <a:rPr lang="en-US" sz="1200" dirty="0" smtClean="0"/>
              <a:t> el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iró-olvasó</a:t>
            </a:r>
            <a:r>
              <a:rPr lang="en-US" sz="1200" dirty="0" smtClean="0"/>
              <a:t> </a:t>
            </a:r>
            <a:r>
              <a:rPr lang="en-US" sz="1200" dirty="0" err="1" smtClean="0"/>
              <a:t>fejet</a:t>
            </a:r>
            <a:r>
              <a:rPr lang="en-US" sz="1200" dirty="0" smtClean="0"/>
              <a:t> (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helyben</a:t>
            </a:r>
            <a:r>
              <a:rPr lang="en-US" sz="1200" dirty="0" smtClean="0"/>
              <a:t> </a:t>
            </a:r>
            <a:r>
              <a:rPr lang="en-US" sz="1200" dirty="0" err="1" smtClean="0"/>
              <a:t>maradna</a:t>
            </a:r>
            <a:r>
              <a:rPr lang="en-US" sz="1200" dirty="0" smtClean="0"/>
              <a:t>).</a:t>
            </a:r>
            <a:endParaRPr lang="en-US" sz="1200" dirty="0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718184" y="2599687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5002304" y="1503992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4010840" y="183898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625656" y="553517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 smtClean="0"/>
              <a:t>...</a:t>
            </a:r>
            <a:endParaRPr lang="hu-HU" altLang="en-US" sz="1200" dirty="0"/>
          </a:p>
        </p:txBody>
      </p:sp>
      <p:sp>
        <p:nvSpPr>
          <p:cNvPr id="19" name="Szövegdoboz 18"/>
          <p:cNvSpPr txBox="1"/>
          <p:nvPr/>
        </p:nvSpPr>
        <p:spPr>
          <a:xfrm>
            <a:off x="1523427" y="74650"/>
            <a:ext cx="4896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Determinalizálás</a:t>
            </a:r>
            <a:r>
              <a:rPr lang="en-US" b="1" dirty="0" smtClean="0"/>
              <a:t> (3 </a:t>
            </a:r>
            <a:r>
              <a:rPr lang="en-US" b="1" dirty="0" err="1" smtClean="0"/>
              <a:t>szalagos</a:t>
            </a:r>
            <a:r>
              <a:rPr lang="en-US" b="1" dirty="0" smtClean="0"/>
              <a:t> Turing </a:t>
            </a:r>
            <a:r>
              <a:rPr lang="en-US" b="1" dirty="0" err="1" smtClean="0"/>
              <a:t>géppel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20" name="Szövegdoboz 19"/>
          <p:cNvSpPr txBox="1"/>
          <p:nvPr/>
        </p:nvSpPr>
        <p:spPr>
          <a:xfrm>
            <a:off x="4839486" y="3546436"/>
            <a:ext cx="2182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</a:t>
            </a:r>
            <a:r>
              <a:rPr lang="en-US" sz="1400" b="1" dirty="0" err="1" smtClean="0"/>
              <a:t>szimulálás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folyamata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4583227" y="2535986"/>
            <a:ext cx="1338116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…</a:t>
            </a:r>
            <a:endParaRPr lang="hu-HU" altLang="en-US" sz="1200" dirty="0"/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2371428" y="2538862"/>
            <a:ext cx="2211799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err="1" smtClean="0"/>
              <a:t>Feldolgozás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alatti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régi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23" name="Szövegdoboz 22"/>
          <p:cNvSpPr txBox="1"/>
          <p:nvPr/>
        </p:nvSpPr>
        <p:spPr>
          <a:xfrm>
            <a:off x="3022820" y="1613333"/>
            <a:ext cx="274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</a:t>
            </a:r>
            <a:r>
              <a:rPr lang="en-US" sz="1400" dirty="0" err="1" smtClean="0"/>
              <a:t>eldolgozás</a:t>
            </a:r>
            <a:r>
              <a:rPr lang="en-US" sz="1400" dirty="0" smtClean="0"/>
              <a:t> </a:t>
            </a:r>
            <a:r>
              <a:rPr lang="en-US" sz="1400" dirty="0" err="1" smtClean="0"/>
              <a:t>alatti</a:t>
            </a:r>
            <a:r>
              <a:rPr lang="en-US" sz="1400" dirty="0" smtClean="0"/>
              <a:t> </a:t>
            </a:r>
            <a:r>
              <a:rPr lang="en-US" sz="1400" dirty="0" err="1" smtClean="0"/>
              <a:t>új</a:t>
            </a:r>
            <a:r>
              <a:rPr lang="en-US" sz="1400" dirty="0" smtClean="0"/>
              <a:t>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3739614" y="3534733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380068" y="3461743"/>
            <a:ext cx="1338116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1. </a:t>
            </a:r>
            <a:r>
              <a:rPr lang="en-US" altLang="en-US" sz="1200" dirty="0" err="1" smtClean="0"/>
              <a:t>új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708678" y="3453531"/>
            <a:ext cx="94016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…</a:t>
            </a:r>
            <a:endParaRPr lang="hu-HU" altLang="en-US" sz="1200" dirty="0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4432545" y="3546436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1995593" y="3513422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2648837" y="3452597"/>
            <a:ext cx="1736707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err="1"/>
              <a:t>l</a:t>
            </a:r>
            <a:r>
              <a:rPr lang="en-US" altLang="en-US" sz="1200" dirty="0" err="1" smtClean="0"/>
              <a:t>egutóbbi</a:t>
            </a:r>
            <a:r>
              <a:rPr lang="en-US" altLang="en-US" sz="1200" dirty="0" smtClean="0"/>
              <a:t>  </a:t>
            </a:r>
            <a:r>
              <a:rPr lang="en-US" altLang="en-US" sz="1200" dirty="0" err="1"/>
              <a:t>ú</a:t>
            </a:r>
            <a:r>
              <a:rPr lang="en-US" altLang="en-US" sz="1200" dirty="0" err="1" smtClean="0"/>
              <a:t>j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9393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50520" y="609600"/>
            <a:ext cx="8539325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Egy</a:t>
            </a:r>
            <a:r>
              <a:rPr lang="en-US" b="1" dirty="0"/>
              <a:t> </a:t>
            </a:r>
            <a:r>
              <a:rPr lang="en-US" b="1" dirty="0" err="1"/>
              <a:t>általános</a:t>
            </a:r>
            <a:r>
              <a:rPr lang="en-US" b="1" dirty="0"/>
              <a:t> </a:t>
            </a:r>
            <a:r>
              <a:rPr lang="en-US" b="1" dirty="0" err="1"/>
              <a:t>eljárás</a:t>
            </a:r>
            <a:r>
              <a:rPr lang="en-US" b="1" dirty="0"/>
              <a:t> Turing </a:t>
            </a:r>
            <a:r>
              <a:rPr lang="en-US" b="1" dirty="0" err="1"/>
              <a:t>gépek</a:t>
            </a:r>
            <a:r>
              <a:rPr lang="en-US" b="1" dirty="0"/>
              <a:t> </a:t>
            </a:r>
            <a:r>
              <a:rPr lang="en-US" b="1" dirty="0" err="1" smtClean="0"/>
              <a:t>leírására</a:t>
            </a:r>
            <a:r>
              <a:rPr lang="en-US" b="1" dirty="0" smtClean="0"/>
              <a:t> (</a:t>
            </a:r>
            <a:r>
              <a:rPr lang="en-US" b="1" dirty="0" err="1" smtClean="0"/>
              <a:t>bináris</a:t>
            </a:r>
            <a:r>
              <a:rPr lang="en-US" b="1" dirty="0" smtClean="0"/>
              <a:t> </a:t>
            </a:r>
            <a:r>
              <a:rPr lang="en-US" b="1" dirty="0" err="1" smtClean="0"/>
              <a:t>szting</a:t>
            </a:r>
            <a:r>
              <a:rPr lang="en-US" b="1" dirty="0" smtClean="0"/>
              <a:t> </a:t>
            </a:r>
            <a:r>
              <a:rPr lang="en-US" b="1" dirty="0" err="1" smtClean="0"/>
              <a:t>formájában</a:t>
            </a:r>
            <a:r>
              <a:rPr lang="en-US" b="1" dirty="0" smtClean="0"/>
              <a:t>):</a:t>
            </a:r>
            <a:endParaRPr lang="en-US" b="1" dirty="0"/>
          </a:p>
          <a:p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állapot</a:t>
            </a:r>
            <a:r>
              <a:rPr lang="en-US" dirty="0"/>
              <a:t> </a:t>
            </a:r>
            <a:r>
              <a:rPr lang="en-US" dirty="0" err="1"/>
              <a:t>halmazon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a </a:t>
            </a:r>
            <a:r>
              <a:rPr lang="en-US" dirty="0" err="1"/>
              <a:t>szalag</a:t>
            </a:r>
            <a:r>
              <a:rPr lang="en-US" dirty="0"/>
              <a:t> </a:t>
            </a:r>
            <a:r>
              <a:rPr lang="en-US" dirty="0" err="1"/>
              <a:t>abc</a:t>
            </a:r>
            <a:r>
              <a:rPr lang="en-US" dirty="0"/>
              <a:t>-n </a:t>
            </a:r>
            <a:r>
              <a:rPr lang="en-US" dirty="0" err="1"/>
              <a:t>értelmezünk</a:t>
            </a:r>
            <a:r>
              <a:rPr lang="en-US" dirty="0"/>
              <a:t> </a:t>
            </a:r>
            <a:r>
              <a:rPr lang="en-US" dirty="0" err="1"/>
              <a:t>egy</a:t>
            </a:r>
            <a:r>
              <a:rPr lang="en-US" dirty="0"/>
              <a:t> </a:t>
            </a:r>
            <a:r>
              <a:rPr lang="en-US" dirty="0" err="1"/>
              <a:t>rendezést</a:t>
            </a:r>
            <a:r>
              <a:rPr lang="en-US" dirty="0"/>
              <a:t> (</a:t>
            </a:r>
            <a:r>
              <a:rPr lang="en-US" dirty="0" err="1"/>
              <a:t>egy</a:t>
            </a:r>
            <a:r>
              <a:rPr lang="en-US" dirty="0"/>
              <a:t> </a:t>
            </a:r>
            <a:r>
              <a:rPr lang="en-US" dirty="0" err="1"/>
              <a:t>tetszőlegesen</a:t>
            </a:r>
            <a:endParaRPr lang="en-US" dirty="0"/>
          </a:p>
          <a:p>
            <a:r>
              <a:rPr lang="en-US" dirty="0" err="1"/>
              <a:t>rögzített</a:t>
            </a:r>
            <a:r>
              <a:rPr lang="en-US" dirty="0"/>
              <a:t> </a:t>
            </a:r>
            <a:r>
              <a:rPr lang="en-US" dirty="0" err="1"/>
              <a:t>sorrendet</a:t>
            </a:r>
            <a:r>
              <a:rPr lang="en-US" dirty="0"/>
              <a:t> </a:t>
            </a:r>
            <a:r>
              <a:rPr lang="en-US" dirty="0" err="1"/>
              <a:t>állapítunk</a:t>
            </a:r>
            <a:r>
              <a:rPr lang="en-US" dirty="0"/>
              <a:t> meg </a:t>
            </a:r>
            <a:r>
              <a:rPr lang="en-US" dirty="0" err="1"/>
              <a:t>valahogy</a:t>
            </a:r>
            <a:r>
              <a:rPr lang="en-US" dirty="0"/>
              <a:t> </a:t>
            </a:r>
            <a:r>
              <a:rPr lang="en-US" dirty="0" err="1"/>
              <a:t>így</a:t>
            </a:r>
            <a:r>
              <a:rPr lang="en-US" dirty="0"/>
              <a:t>: </a:t>
            </a:r>
            <a:r>
              <a:rPr lang="en-US" dirty="0" err="1"/>
              <a:t>első</a:t>
            </a:r>
            <a:r>
              <a:rPr lang="en-US" dirty="0"/>
              <a:t> </a:t>
            </a:r>
            <a:r>
              <a:rPr lang="en-US" dirty="0" err="1"/>
              <a:t>elem</a:t>
            </a:r>
            <a:r>
              <a:rPr lang="en-US" dirty="0"/>
              <a:t>, </a:t>
            </a:r>
            <a:r>
              <a:rPr lang="en-US" dirty="0" err="1"/>
              <a:t>második</a:t>
            </a:r>
            <a:r>
              <a:rPr lang="en-US" dirty="0"/>
              <a:t> </a:t>
            </a:r>
            <a:r>
              <a:rPr lang="en-US" dirty="0" err="1"/>
              <a:t>elem</a:t>
            </a:r>
            <a:r>
              <a:rPr lang="en-US" dirty="0"/>
              <a:t>,…, </a:t>
            </a:r>
            <a:r>
              <a:rPr lang="en-US" dirty="0" err="1"/>
              <a:t>utolsó</a:t>
            </a:r>
            <a:endParaRPr lang="en-US" dirty="0"/>
          </a:p>
          <a:p>
            <a:r>
              <a:rPr lang="en-US" dirty="0" err="1"/>
              <a:t>elem</a:t>
            </a:r>
            <a:r>
              <a:rPr lang="en-US" dirty="0"/>
              <a:t>). </a:t>
            </a:r>
          </a:p>
          <a:p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állapotoknak</a:t>
            </a:r>
            <a:r>
              <a:rPr lang="en-US" dirty="0"/>
              <a:t> </a:t>
            </a:r>
            <a:r>
              <a:rPr lang="en-US" dirty="0" err="1"/>
              <a:t>megfeleltetjük</a:t>
            </a:r>
            <a:r>
              <a:rPr lang="en-US" dirty="0"/>
              <a:t> a </a:t>
            </a:r>
            <a:r>
              <a:rPr lang="en-US" dirty="0" err="1"/>
              <a:t>következő</a:t>
            </a:r>
            <a:r>
              <a:rPr lang="en-US" dirty="0"/>
              <a:t> </a:t>
            </a:r>
            <a:r>
              <a:rPr lang="en-US" dirty="0" err="1"/>
              <a:t>bináris</a:t>
            </a:r>
            <a:r>
              <a:rPr lang="en-US" dirty="0"/>
              <a:t> </a:t>
            </a:r>
            <a:r>
              <a:rPr lang="en-US" dirty="0" err="1"/>
              <a:t>sztringeket</a:t>
            </a:r>
            <a:r>
              <a:rPr lang="en-US" dirty="0"/>
              <a:t>:</a:t>
            </a:r>
          </a:p>
          <a:p>
            <a:r>
              <a:rPr lang="en-US" dirty="0" err="1"/>
              <a:t>első</a:t>
            </a:r>
            <a:r>
              <a:rPr lang="en-US" dirty="0"/>
              <a:t> </a:t>
            </a:r>
            <a:r>
              <a:rPr lang="en-US" dirty="0" err="1"/>
              <a:t>állapot</a:t>
            </a:r>
            <a:r>
              <a:rPr lang="en-US" dirty="0"/>
              <a:t>: 010, </a:t>
            </a:r>
            <a:r>
              <a:rPr lang="en-US" dirty="0" err="1"/>
              <a:t>második</a:t>
            </a:r>
            <a:r>
              <a:rPr lang="en-US" dirty="0"/>
              <a:t> </a:t>
            </a:r>
            <a:r>
              <a:rPr lang="en-US" dirty="0" err="1"/>
              <a:t>állapot</a:t>
            </a:r>
            <a:r>
              <a:rPr lang="en-US" dirty="0"/>
              <a:t>: 0110, …, </a:t>
            </a:r>
            <a:r>
              <a:rPr lang="en-US" dirty="0" err="1"/>
              <a:t>utolsó</a:t>
            </a:r>
            <a:r>
              <a:rPr lang="en-US" dirty="0"/>
              <a:t> </a:t>
            </a:r>
            <a:r>
              <a:rPr lang="en-US" dirty="0" err="1"/>
              <a:t>állapot</a:t>
            </a:r>
            <a:r>
              <a:rPr lang="en-US" dirty="0"/>
              <a:t>: 011…10 (</a:t>
            </a:r>
            <a:r>
              <a:rPr lang="en-US" dirty="0" err="1"/>
              <a:t>ahol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utolsó</a:t>
            </a:r>
            <a:r>
              <a:rPr lang="en-US" dirty="0"/>
              <a:t> </a:t>
            </a:r>
          </a:p>
          <a:p>
            <a:r>
              <a:rPr lang="en-US" dirty="0" err="1"/>
              <a:t>állapotnak</a:t>
            </a:r>
            <a:r>
              <a:rPr lang="en-US" dirty="0"/>
              <a:t> </a:t>
            </a:r>
            <a:r>
              <a:rPr lang="en-US" dirty="0" err="1"/>
              <a:t>megfeleltetett</a:t>
            </a:r>
            <a:r>
              <a:rPr lang="en-US" dirty="0"/>
              <a:t> </a:t>
            </a:r>
            <a:r>
              <a:rPr lang="en-US" dirty="0" err="1"/>
              <a:t>bináris</a:t>
            </a:r>
            <a:r>
              <a:rPr lang="en-US" dirty="0"/>
              <a:t> </a:t>
            </a:r>
            <a:r>
              <a:rPr lang="en-US" dirty="0" err="1"/>
              <a:t>sztringben</a:t>
            </a:r>
            <a:r>
              <a:rPr lang="en-US" dirty="0"/>
              <a:t> </a:t>
            </a:r>
            <a:r>
              <a:rPr lang="en-US" dirty="0" err="1"/>
              <a:t>levő</a:t>
            </a:r>
            <a:r>
              <a:rPr lang="en-US" dirty="0"/>
              <a:t> 1-esek </a:t>
            </a:r>
            <a:r>
              <a:rPr lang="en-US" dirty="0" err="1"/>
              <a:t>száma</a:t>
            </a:r>
            <a:r>
              <a:rPr lang="en-US" dirty="0"/>
              <a:t> </a:t>
            </a:r>
            <a:r>
              <a:rPr lang="en-US" dirty="0" err="1"/>
              <a:t>épp</a:t>
            </a:r>
            <a:r>
              <a:rPr lang="en-US" dirty="0"/>
              <a:t> </a:t>
            </a:r>
            <a:r>
              <a:rPr lang="en-US" dirty="0" err="1"/>
              <a:t>annyi</a:t>
            </a:r>
            <a:r>
              <a:rPr lang="en-US" dirty="0"/>
              <a:t> mint </a:t>
            </a:r>
            <a:r>
              <a:rPr lang="en-US" dirty="0" err="1"/>
              <a:t>az</a:t>
            </a:r>
            <a:r>
              <a:rPr lang="en-US" dirty="0"/>
              <a:t> </a:t>
            </a:r>
          </a:p>
          <a:p>
            <a:r>
              <a:rPr lang="en-US" dirty="0" err="1"/>
              <a:t>állapotok</a:t>
            </a:r>
            <a:r>
              <a:rPr lang="en-US" dirty="0"/>
              <a:t> </a:t>
            </a:r>
            <a:r>
              <a:rPr lang="en-US" dirty="0" err="1"/>
              <a:t>száma</a:t>
            </a:r>
            <a:r>
              <a:rPr lang="en-US" dirty="0"/>
              <a:t>).</a:t>
            </a:r>
          </a:p>
          <a:p>
            <a:r>
              <a:rPr lang="en-US" dirty="0" err="1"/>
              <a:t>Hasonlóan</a:t>
            </a:r>
            <a:r>
              <a:rPr lang="en-US" dirty="0"/>
              <a:t>, a </a:t>
            </a:r>
            <a:r>
              <a:rPr lang="en-US" dirty="0" err="1"/>
              <a:t>szalagjeleknek</a:t>
            </a:r>
            <a:r>
              <a:rPr lang="en-US" dirty="0"/>
              <a:t> </a:t>
            </a:r>
            <a:r>
              <a:rPr lang="en-US" dirty="0" err="1"/>
              <a:t>megfeleltetjük</a:t>
            </a:r>
            <a:r>
              <a:rPr lang="en-US" dirty="0"/>
              <a:t> a </a:t>
            </a:r>
            <a:r>
              <a:rPr lang="en-US" dirty="0" err="1"/>
              <a:t>következő</a:t>
            </a:r>
            <a:r>
              <a:rPr lang="en-US" dirty="0"/>
              <a:t> </a:t>
            </a:r>
            <a:r>
              <a:rPr lang="en-US" dirty="0" err="1"/>
              <a:t>bináris</a:t>
            </a:r>
            <a:r>
              <a:rPr lang="en-US" dirty="0"/>
              <a:t> </a:t>
            </a:r>
            <a:r>
              <a:rPr lang="en-US" dirty="0" err="1"/>
              <a:t>sztringeket</a:t>
            </a:r>
            <a:r>
              <a:rPr lang="en-US" dirty="0"/>
              <a:t>:</a:t>
            </a:r>
          </a:p>
          <a:p>
            <a:r>
              <a:rPr lang="en-US" dirty="0" err="1"/>
              <a:t>első</a:t>
            </a:r>
            <a:r>
              <a:rPr lang="en-US" dirty="0"/>
              <a:t> </a:t>
            </a:r>
            <a:r>
              <a:rPr lang="en-US" dirty="0" err="1"/>
              <a:t>szalagjel</a:t>
            </a:r>
            <a:r>
              <a:rPr lang="en-US" dirty="0"/>
              <a:t>: 010, </a:t>
            </a:r>
            <a:r>
              <a:rPr lang="en-US" dirty="0" err="1"/>
              <a:t>második</a:t>
            </a:r>
            <a:r>
              <a:rPr lang="en-US" dirty="0"/>
              <a:t> </a:t>
            </a:r>
            <a:r>
              <a:rPr lang="en-US" dirty="0" err="1"/>
              <a:t>szalagjel</a:t>
            </a:r>
            <a:r>
              <a:rPr lang="en-US" dirty="0"/>
              <a:t>: 0110, …, </a:t>
            </a:r>
            <a:r>
              <a:rPr lang="en-US" dirty="0" err="1"/>
              <a:t>utolsó</a:t>
            </a:r>
            <a:r>
              <a:rPr lang="en-US" dirty="0"/>
              <a:t> </a:t>
            </a:r>
            <a:r>
              <a:rPr lang="en-US" dirty="0" err="1"/>
              <a:t>szalagjel</a:t>
            </a:r>
            <a:r>
              <a:rPr lang="en-US" dirty="0"/>
              <a:t>: 011…10 (</a:t>
            </a:r>
            <a:r>
              <a:rPr lang="en-US" dirty="0" err="1"/>
              <a:t>ahol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utolsó</a:t>
            </a:r>
            <a:r>
              <a:rPr lang="en-US" dirty="0"/>
              <a:t> </a:t>
            </a:r>
          </a:p>
          <a:p>
            <a:r>
              <a:rPr lang="en-US" dirty="0" err="1"/>
              <a:t>szalagjelnek</a:t>
            </a:r>
            <a:r>
              <a:rPr lang="en-US" dirty="0"/>
              <a:t> </a:t>
            </a:r>
            <a:r>
              <a:rPr lang="en-US" dirty="0" err="1"/>
              <a:t>megfeleltetett</a:t>
            </a:r>
            <a:r>
              <a:rPr lang="en-US" dirty="0"/>
              <a:t> </a:t>
            </a:r>
            <a:r>
              <a:rPr lang="en-US" dirty="0" err="1"/>
              <a:t>bináris</a:t>
            </a:r>
            <a:r>
              <a:rPr lang="en-US" dirty="0"/>
              <a:t> </a:t>
            </a:r>
            <a:r>
              <a:rPr lang="en-US" dirty="0" err="1"/>
              <a:t>sztringben</a:t>
            </a:r>
            <a:r>
              <a:rPr lang="en-US" dirty="0"/>
              <a:t> </a:t>
            </a:r>
            <a:r>
              <a:rPr lang="en-US" dirty="0" err="1"/>
              <a:t>levő</a:t>
            </a:r>
            <a:r>
              <a:rPr lang="en-US" dirty="0"/>
              <a:t> 1-esek </a:t>
            </a:r>
            <a:r>
              <a:rPr lang="en-US" dirty="0" err="1"/>
              <a:t>száma</a:t>
            </a:r>
            <a:r>
              <a:rPr lang="en-US" dirty="0"/>
              <a:t> </a:t>
            </a:r>
            <a:r>
              <a:rPr lang="en-US" dirty="0" err="1"/>
              <a:t>épp</a:t>
            </a:r>
            <a:r>
              <a:rPr lang="en-US" dirty="0"/>
              <a:t> </a:t>
            </a:r>
            <a:r>
              <a:rPr lang="en-US" dirty="0" err="1"/>
              <a:t>annyi</a:t>
            </a:r>
            <a:r>
              <a:rPr lang="en-US" dirty="0"/>
              <a:t> mint a </a:t>
            </a:r>
          </a:p>
          <a:p>
            <a:r>
              <a:rPr lang="en-US" dirty="0" err="1"/>
              <a:t>szalagjelek</a:t>
            </a:r>
            <a:r>
              <a:rPr lang="en-US" dirty="0"/>
              <a:t> </a:t>
            </a:r>
            <a:r>
              <a:rPr lang="en-US" dirty="0" err="1"/>
              <a:t>száma</a:t>
            </a:r>
            <a:r>
              <a:rPr lang="en-US" dirty="0" smtClean="0"/>
              <a:t>.)</a:t>
            </a:r>
          </a:p>
          <a:p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állapotátmenet</a:t>
            </a:r>
            <a:r>
              <a:rPr lang="en-US" dirty="0" smtClean="0"/>
              <a:t> </a:t>
            </a:r>
            <a:r>
              <a:rPr lang="en-US" dirty="0" err="1" smtClean="0"/>
              <a:t>függvényt</a:t>
            </a:r>
            <a:r>
              <a:rPr lang="en-US" dirty="0" smtClean="0"/>
              <a:t> </a:t>
            </a:r>
            <a:r>
              <a:rPr lang="en-US" dirty="0" err="1" smtClean="0"/>
              <a:t>megadhatjuk</a:t>
            </a:r>
            <a:r>
              <a:rPr lang="en-US" dirty="0" smtClean="0"/>
              <a:t> mint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összes</a:t>
            </a:r>
            <a:r>
              <a:rPr lang="en-US" dirty="0" smtClean="0"/>
              <a:t> </a:t>
            </a:r>
            <a:r>
              <a:rPr lang="en-US" dirty="0" err="1" smtClean="0"/>
              <a:t>lehetséges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q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/>
              <a:t>x</a:t>
            </a:r>
            <a:r>
              <a:rPr lang="en-US" baseline="-25000" dirty="0" err="1"/>
              <a:t>j</a:t>
            </a:r>
            <a:r>
              <a:rPr lang="en-US" baseline="-25000" dirty="0"/>
              <a:t>   </a:t>
            </a:r>
            <a:r>
              <a:rPr lang="en-US" dirty="0">
                <a:latin typeface="MS UI Gothic"/>
                <a:ea typeface="MS UI Gothic"/>
              </a:rPr>
              <a:t>→ </a:t>
            </a:r>
            <a:r>
              <a:rPr lang="en-US" dirty="0" err="1"/>
              <a:t>q</a:t>
            </a:r>
            <a:r>
              <a:rPr lang="en-US" baseline="-25000" dirty="0" err="1"/>
              <a:t>k</a:t>
            </a:r>
            <a:r>
              <a:rPr lang="en-US" dirty="0"/>
              <a:t> x</a:t>
            </a:r>
            <a:r>
              <a:rPr lang="en-US" baseline="-25000" dirty="0"/>
              <a:t>l </a:t>
            </a:r>
            <a:r>
              <a:rPr lang="en-US" dirty="0" err="1"/>
              <a:t>irány</a:t>
            </a:r>
            <a:r>
              <a:rPr lang="en-US" baseline="-25000" dirty="0" err="1"/>
              <a:t>m</a:t>
            </a:r>
            <a:r>
              <a:rPr lang="en-US" baseline="-25000" dirty="0"/>
              <a:t> </a:t>
            </a:r>
            <a:r>
              <a:rPr lang="en-US" dirty="0"/>
              <a:t>  </a:t>
            </a:r>
            <a:r>
              <a:rPr lang="en-US" dirty="0" err="1" smtClean="0"/>
              <a:t>átmenetek</a:t>
            </a:r>
            <a:r>
              <a:rPr lang="en-US" dirty="0" smtClean="0"/>
              <a:t> </a:t>
            </a:r>
            <a:r>
              <a:rPr lang="en-US" dirty="0" err="1" smtClean="0"/>
              <a:t>egymásutánját</a:t>
            </a:r>
            <a:r>
              <a:rPr lang="en-US" dirty="0" smtClean="0"/>
              <a:t>.  </a:t>
            </a:r>
            <a:r>
              <a:rPr lang="en-US" dirty="0" err="1" smtClean="0"/>
              <a:t>Ily</a:t>
            </a:r>
            <a:r>
              <a:rPr lang="en-US" dirty="0" smtClean="0"/>
              <a:t> </a:t>
            </a:r>
            <a:r>
              <a:rPr lang="en-US" dirty="0" err="1" smtClean="0"/>
              <a:t>módon</a:t>
            </a:r>
            <a:r>
              <a:rPr lang="en-US" dirty="0" smtClean="0"/>
              <a:t> a </a:t>
            </a:r>
            <a:r>
              <a:rPr lang="en-US" dirty="0" err="1" smtClean="0"/>
              <a:t>következő</a:t>
            </a:r>
            <a:r>
              <a:rPr lang="en-US" dirty="0" smtClean="0"/>
              <a:t> </a:t>
            </a:r>
            <a:r>
              <a:rPr lang="en-US" dirty="0" err="1" smtClean="0"/>
              <a:t>sztringet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kapjuk</a:t>
            </a:r>
            <a:r>
              <a:rPr lang="en-US" dirty="0" smtClean="0"/>
              <a:t>:  </a:t>
            </a:r>
            <a:endParaRPr lang="en-US" dirty="0"/>
          </a:p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r>
              <a:rPr lang="en-US" dirty="0" smtClean="0"/>
              <a:t> x</a:t>
            </a:r>
            <a:r>
              <a:rPr lang="en-US" baseline="-25000" dirty="0" smtClean="0"/>
              <a:t>1   </a:t>
            </a:r>
            <a:r>
              <a:rPr lang="en-US" dirty="0">
                <a:latin typeface="MS UI Gothic"/>
                <a:ea typeface="MS UI Gothic"/>
              </a:rPr>
              <a:t>→ </a:t>
            </a:r>
            <a:r>
              <a:rPr lang="en-US" dirty="0" smtClean="0"/>
              <a:t>q</a:t>
            </a:r>
            <a:r>
              <a:rPr lang="en-US" baseline="-25000" dirty="0" smtClean="0"/>
              <a:t>k1</a:t>
            </a:r>
            <a:r>
              <a:rPr lang="en-US" dirty="0" smtClean="0"/>
              <a:t> x</a:t>
            </a:r>
            <a:r>
              <a:rPr lang="en-US" baseline="-25000" dirty="0" smtClean="0"/>
              <a:t>l1 </a:t>
            </a:r>
            <a:r>
              <a:rPr lang="en-US" dirty="0" smtClean="0"/>
              <a:t>irány</a:t>
            </a:r>
            <a:r>
              <a:rPr lang="en-US" baseline="-25000" dirty="0" smtClean="0"/>
              <a:t>11</a:t>
            </a:r>
            <a:r>
              <a:rPr lang="en-US" dirty="0" smtClean="0"/>
              <a:t> q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/>
              <a:t>2</a:t>
            </a:r>
            <a:r>
              <a:rPr lang="en-US" baseline="-25000" dirty="0" smtClean="0"/>
              <a:t>  </a:t>
            </a:r>
            <a:r>
              <a:rPr lang="en-US" dirty="0">
                <a:latin typeface="MS UI Gothic"/>
                <a:ea typeface="MS UI Gothic"/>
              </a:rPr>
              <a:t>→ </a:t>
            </a:r>
            <a:r>
              <a:rPr lang="en-US" dirty="0" smtClean="0"/>
              <a:t>q</a:t>
            </a:r>
            <a:r>
              <a:rPr lang="en-US" baseline="-25000" dirty="0" smtClean="0"/>
              <a:t>k2</a:t>
            </a:r>
            <a:r>
              <a:rPr lang="en-US" dirty="0" smtClean="0"/>
              <a:t> x</a:t>
            </a:r>
            <a:r>
              <a:rPr lang="en-US" baseline="-25000" dirty="0" smtClean="0"/>
              <a:t>l2 </a:t>
            </a:r>
            <a:r>
              <a:rPr lang="en-US" dirty="0" smtClean="0"/>
              <a:t>irány</a:t>
            </a:r>
            <a:r>
              <a:rPr lang="en-US" baseline="-25000" dirty="0" smtClean="0"/>
              <a:t>12 </a:t>
            </a:r>
            <a:r>
              <a:rPr lang="en-US" dirty="0"/>
              <a:t> </a:t>
            </a:r>
            <a:r>
              <a:rPr lang="en-US" dirty="0" smtClean="0"/>
              <a:t>. . . 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m</a:t>
            </a:r>
            <a:r>
              <a:rPr lang="en-US" dirty="0" err="1" smtClean="0"/>
              <a:t>x</a:t>
            </a:r>
            <a:r>
              <a:rPr lang="en-US" baseline="-25000" dirty="0" err="1"/>
              <a:t>n</a:t>
            </a:r>
            <a:r>
              <a:rPr lang="en-US" baseline="-25000" dirty="0" smtClean="0"/>
              <a:t>  </a:t>
            </a:r>
            <a:r>
              <a:rPr lang="en-US" dirty="0">
                <a:latin typeface="MS UI Gothic"/>
                <a:ea typeface="MS UI Gothic"/>
              </a:rPr>
              <a:t>→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km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ln</a:t>
            </a:r>
            <a:r>
              <a:rPr lang="en-US" dirty="0" err="1" smtClean="0"/>
              <a:t>irány</a:t>
            </a:r>
            <a:r>
              <a:rPr lang="en-US" baseline="-25000" dirty="0" err="1" smtClean="0"/>
              <a:t>mn</a:t>
            </a:r>
            <a:endParaRPr lang="en-US" baseline="-25000" dirty="0" smtClean="0"/>
          </a:p>
          <a:p>
            <a:endParaRPr lang="en-US" dirty="0"/>
          </a:p>
          <a:p>
            <a:r>
              <a:rPr lang="en-US" dirty="0"/>
              <a:t>Minden </a:t>
            </a:r>
            <a:r>
              <a:rPr lang="en-US" dirty="0" err="1"/>
              <a:t>egyes</a:t>
            </a:r>
            <a:r>
              <a:rPr lang="en-US" dirty="0"/>
              <a:t>  q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dirty="0" err="1"/>
              <a:t>x</a:t>
            </a:r>
            <a:r>
              <a:rPr lang="en-US" baseline="-25000" dirty="0" err="1"/>
              <a:t>j</a:t>
            </a:r>
            <a:r>
              <a:rPr lang="en-US" baseline="-25000" dirty="0"/>
              <a:t>   </a:t>
            </a:r>
            <a:r>
              <a:rPr lang="en-US" dirty="0">
                <a:latin typeface="MS UI Gothic"/>
                <a:ea typeface="MS UI Gothic"/>
              </a:rPr>
              <a:t>→ </a:t>
            </a:r>
            <a:r>
              <a:rPr lang="en-US" dirty="0" err="1"/>
              <a:t>q</a:t>
            </a:r>
            <a:r>
              <a:rPr lang="en-US" baseline="-25000" dirty="0" err="1"/>
              <a:t>k</a:t>
            </a:r>
            <a:r>
              <a:rPr lang="en-US" dirty="0"/>
              <a:t> x</a:t>
            </a:r>
            <a:r>
              <a:rPr lang="en-US" baseline="-25000" dirty="0"/>
              <a:t>l </a:t>
            </a:r>
            <a:r>
              <a:rPr lang="en-US" dirty="0" err="1" smtClean="0"/>
              <a:t>irány</a:t>
            </a:r>
            <a:r>
              <a:rPr lang="en-US" baseline="-25000" dirty="0" err="1" smtClean="0"/>
              <a:t>m</a:t>
            </a:r>
            <a:r>
              <a:rPr lang="en-US" dirty="0" smtClean="0"/>
              <a:t>  </a:t>
            </a:r>
            <a:r>
              <a:rPr lang="en-US" dirty="0" err="1"/>
              <a:t>átmenethez</a:t>
            </a:r>
            <a:r>
              <a:rPr lang="en-US" dirty="0"/>
              <a:t> </a:t>
            </a:r>
            <a:r>
              <a:rPr lang="en-US" dirty="0" err="1"/>
              <a:t>tekintjük</a:t>
            </a:r>
            <a:r>
              <a:rPr lang="en-US" dirty="0"/>
              <a:t> a  01</a:t>
            </a:r>
            <a:r>
              <a:rPr lang="en-US" baseline="30000" dirty="0"/>
              <a:t>i</a:t>
            </a:r>
            <a:r>
              <a:rPr lang="en-US" dirty="0"/>
              <a:t>001</a:t>
            </a:r>
            <a:r>
              <a:rPr lang="en-US" baseline="30000" dirty="0"/>
              <a:t>j</a:t>
            </a:r>
            <a:r>
              <a:rPr lang="en-US" dirty="0"/>
              <a:t>001</a:t>
            </a:r>
            <a:r>
              <a:rPr lang="en-US" baseline="30000" dirty="0"/>
              <a:t>k</a:t>
            </a:r>
            <a:r>
              <a:rPr lang="en-US" dirty="0"/>
              <a:t>001</a:t>
            </a:r>
            <a:r>
              <a:rPr lang="en-US" baseline="30000" dirty="0"/>
              <a:t>l</a:t>
            </a:r>
            <a:r>
              <a:rPr lang="en-US" dirty="0"/>
              <a:t>001</a:t>
            </a:r>
            <a:r>
              <a:rPr lang="en-US" baseline="30000" dirty="0"/>
              <a:t>m</a:t>
            </a:r>
            <a:r>
              <a:rPr lang="en-US" dirty="0"/>
              <a:t>0</a:t>
            </a:r>
            <a:endParaRPr lang="en-US" baseline="-25000" dirty="0"/>
          </a:p>
          <a:p>
            <a:r>
              <a:rPr lang="en-US" dirty="0"/>
              <a:t>(m= </a:t>
            </a:r>
            <a:r>
              <a:rPr lang="en-US" dirty="0" smtClean="0"/>
              <a:t>1 </a:t>
            </a:r>
            <a:r>
              <a:rPr lang="en-US" dirty="0"/>
              <a:t>ha </a:t>
            </a:r>
            <a:r>
              <a:rPr lang="en-US" dirty="0" err="1" smtClean="0"/>
              <a:t>irány</a:t>
            </a:r>
            <a:r>
              <a:rPr lang="en-US" baseline="-25000" dirty="0" err="1" smtClean="0"/>
              <a:t>m</a:t>
            </a:r>
            <a:r>
              <a:rPr lang="en-US" baseline="-25000" dirty="0" smtClean="0"/>
              <a:t> </a:t>
            </a:r>
            <a:r>
              <a:rPr lang="en-US" dirty="0"/>
              <a:t>=l</a:t>
            </a:r>
            <a:r>
              <a:rPr lang="en-US" baseline="-25000" dirty="0"/>
              <a:t>,  </a:t>
            </a:r>
            <a:r>
              <a:rPr lang="en-US" dirty="0" err="1"/>
              <a:t>illetve</a:t>
            </a:r>
            <a:r>
              <a:rPr lang="en-US" dirty="0"/>
              <a:t>  </a:t>
            </a:r>
            <a:r>
              <a:rPr lang="en-US" dirty="0" smtClean="0"/>
              <a:t>m=2 </a:t>
            </a:r>
            <a:r>
              <a:rPr lang="en-US" dirty="0"/>
              <a:t>ha </a:t>
            </a:r>
            <a:r>
              <a:rPr lang="en-US" dirty="0" err="1" smtClean="0"/>
              <a:t>irány</a:t>
            </a:r>
            <a:r>
              <a:rPr lang="en-US" baseline="-25000" dirty="0"/>
              <a:t> </a:t>
            </a:r>
            <a:r>
              <a:rPr lang="en-US" baseline="-25000" dirty="0" smtClean="0"/>
              <a:t>m</a:t>
            </a:r>
            <a:r>
              <a:rPr lang="en-US" dirty="0" smtClean="0"/>
              <a:t>= </a:t>
            </a:r>
            <a:r>
              <a:rPr lang="en-US" dirty="0"/>
              <a:t>r)  </a:t>
            </a:r>
            <a:r>
              <a:rPr lang="en-US" dirty="0" err="1"/>
              <a:t>bináris</a:t>
            </a:r>
            <a:r>
              <a:rPr lang="en-US" dirty="0"/>
              <a:t> </a:t>
            </a:r>
            <a:r>
              <a:rPr lang="en-US" dirty="0" err="1"/>
              <a:t>sztringet</a:t>
            </a:r>
            <a:r>
              <a:rPr lang="en-US" dirty="0"/>
              <a:t>, </a:t>
            </a:r>
            <a:r>
              <a:rPr lang="en-US" dirty="0" smtClean="0"/>
              <a:t>s </a:t>
            </a:r>
            <a:r>
              <a:rPr lang="en-US" dirty="0" err="1" smtClean="0"/>
              <a:t>így</a:t>
            </a:r>
            <a:r>
              <a:rPr lang="en-US" dirty="0" smtClean="0"/>
              <a:t> </a:t>
            </a:r>
            <a:r>
              <a:rPr lang="en-US" dirty="0" err="1" smtClean="0"/>
              <a:t>kapjuk</a:t>
            </a:r>
            <a:r>
              <a:rPr lang="en-US" dirty="0" smtClean="0"/>
              <a:t>:</a:t>
            </a:r>
          </a:p>
          <a:p>
            <a:r>
              <a:rPr lang="en-US" dirty="0" smtClean="0"/>
              <a:t>01001001</a:t>
            </a:r>
            <a:r>
              <a:rPr lang="en-US" baseline="30000" dirty="0" smtClean="0"/>
              <a:t>k1</a:t>
            </a:r>
            <a:r>
              <a:rPr lang="en-US" dirty="0" smtClean="0"/>
              <a:t>001</a:t>
            </a:r>
            <a:r>
              <a:rPr lang="en-US" baseline="30000" dirty="0" smtClean="0"/>
              <a:t>l1</a:t>
            </a:r>
            <a:r>
              <a:rPr lang="en-US" dirty="0" smtClean="0"/>
              <a:t>001</a:t>
            </a:r>
            <a:r>
              <a:rPr lang="en-US" baseline="30000" dirty="0" smtClean="0"/>
              <a:t>i11</a:t>
            </a:r>
            <a:r>
              <a:rPr lang="en-US" dirty="0" smtClean="0"/>
              <a:t>001001</a:t>
            </a:r>
            <a:r>
              <a:rPr lang="en-US" baseline="30000" dirty="0" smtClean="0"/>
              <a:t>11</a:t>
            </a:r>
            <a:r>
              <a:rPr lang="en-US" dirty="0" smtClean="0"/>
              <a:t>001</a:t>
            </a:r>
            <a:r>
              <a:rPr lang="en-US" baseline="30000" dirty="0" smtClean="0"/>
              <a:t>k2</a:t>
            </a:r>
            <a:r>
              <a:rPr lang="en-US" dirty="0" smtClean="0"/>
              <a:t>001</a:t>
            </a:r>
            <a:r>
              <a:rPr lang="en-US" baseline="30000" dirty="0" smtClean="0"/>
              <a:t>l2</a:t>
            </a:r>
            <a:r>
              <a:rPr lang="en-US" dirty="0" smtClean="0"/>
              <a:t>001</a:t>
            </a:r>
            <a:r>
              <a:rPr lang="en-US" baseline="30000" dirty="0" smtClean="0"/>
              <a:t>i12</a:t>
            </a:r>
            <a:r>
              <a:rPr lang="en-US" dirty="0" smtClean="0"/>
              <a:t>0 . . . 01</a:t>
            </a:r>
            <a:r>
              <a:rPr lang="en-US" baseline="30000" dirty="0" smtClean="0"/>
              <a:t>m</a:t>
            </a:r>
            <a:r>
              <a:rPr lang="en-US" dirty="0" smtClean="0"/>
              <a:t>001</a:t>
            </a:r>
            <a:r>
              <a:rPr lang="en-US" baseline="30000" dirty="0" smtClean="0"/>
              <a:t>n</a:t>
            </a:r>
            <a:r>
              <a:rPr lang="en-US" dirty="0" smtClean="0"/>
              <a:t>001</a:t>
            </a:r>
            <a:r>
              <a:rPr lang="en-US" baseline="30000" dirty="0" smtClean="0"/>
              <a:t>km</a:t>
            </a:r>
            <a:r>
              <a:rPr lang="en-US" dirty="0" smtClean="0"/>
              <a:t>001</a:t>
            </a:r>
            <a:r>
              <a:rPr lang="en-US" baseline="30000" dirty="0" smtClean="0"/>
              <a:t>ln</a:t>
            </a:r>
            <a:r>
              <a:rPr lang="en-US" dirty="0" smtClean="0"/>
              <a:t>001</a:t>
            </a:r>
            <a:r>
              <a:rPr lang="en-US" baseline="30000" dirty="0" smtClean="0"/>
              <a:t>imn</a:t>
            </a:r>
            <a:r>
              <a:rPr lang="en-US" dirty="0" smtClean="0"/>
              <a:t>0</a:t>
            </a:r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67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58839" y="3886200"/>
            <a:ext cx="83276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Church-Turing </a:t>
            </a:r>
            <a:r>
              <a:rPr lang="en-US" b="1" dirty="0" err="1" smtClean="0"/>
              <a:t>tézis</a:t>
            </a:r>
            <a:r>
              <a:rPr lang="en-US" b="1" dirty="0" smtClean="0"/>
              <a:t> (1936) : </a:t>
            </a:r>
            <a:r>
              <a:rPr lang="hu-HU" dirty="0"/>
              <a:t>minden formalizálható probléma, ami megoldható </a:t>
            </a:r>
            <a:endParaRPr lang="en-US" dirty="0" smtClean="0"/>
          </a:p>
          <a:p>
            <a:r>
              <a:rPr lang="hu-HU" dirty="0" smtClean="0">
                <a:hlinkClick r:id="rId2" tooltip="Algoritmus"/>
              </a:rPr>
              <a:t>algoritmussal</a:t>
            </a:r>
            <a:r>
              <a:rPr lang="hu-HU" dirty="0"/>
              <a:t>, </a:t>
            </a:r>
            <a:r>
              <a:rPr lang="hu-HU" dirty="0" smtClean="0"/>
              <a:t>az </a:t>
            </a:r>
            <a:r>
              <a:rPr lang="hu-HU" dirty="0"/>
              <a:t>megoldható </a:t>
            </a:r>
            <a:r>
              <a:rPr lang="hu-HU" dirty="0">
                <a:hlinkClick r:id="rId3" tooltip="Turing-gép"/>
              </a:rPr>
              <a:t>Turing-géppel</a:t>
            </a:r>
            <a:r>
              <a:rPr lang="hu-HU" dirty="0"/>
              <a:t> is, illetve bármilyen, a Turing-gép </a:t>
            </a:r>
            <a:endParaRPr lang="en-US" dirty="0" smtClean="0"/>
          </a:p>
          <a:p>
            <a:r>
              <a:rPr lang="hu-HU" dirty="0" smtClean="0"/>
              <a:t>fogalmával </a:t>
            </a:r>
            <a:r>
              <a:rPr lang="hu-HU" dirty="0"/>
              <a:t>azonos számítási teljesítményű absztrakt </a:t>
            </a:r>
            <a:r>
              <a:rPr lang="hu-HU" dirty="0" smtClean="0"/>
              <a:t>modellel is</a:t>
            </a:r>
            <a:r>
              <a:rPr lang="en-US" dirty="0" smtClean="0"/>
              <a:t> (</a:t>
            </a:r>
            <a:r>
              <a:rPr lang="en-US" dirty="0" err="1" smtClean="0"/>
              <a:t>például</a:t>
            </a:r>
            <a:r>
              <a:rPr lang="en-US" dirty="0" smtClean="0"/>
              <a:t> </a:t>
            </a:r>
          </a:p>
          <a:p>
            <a:r>
              <a:rPr lang="en-US" dirty="0" smtClean="0"/>
              <a:t>Markov-</a:t>
            </a:r>
            <a:r>
              <a:rPr lang="en-US" dirty="0" err="1" smtClean="0"/>
              <a:t>féle</a:t>
            </a:r>
            <a:r>
              <a:rPr lang="en-US" dirty="0" smtClean="0"/>
              <a:t> </a:t>
            </a:r>
            <a:r>
              <a:rPr lang="en-US" dirty="0" err="1" smtClean="0"/>
              <a:t>normál</a:t>
            </a:r>
            <a:r>
              <a:rPr lang="en-US" dirty="0" smtClean="0"/>
              <a:t> </a:t>
            </a:r>
            <a:r>
              <a:rPr lang="en-US" dirty="0" err="1" smtClean="0"/>
              <a:t>algoritmussal</a:t>
            </a:r>
            <a:r>
              <a:rPr lang="en-US" dirty="0" smtClean="0"/>
              <a:t> is)</a:t>
            </a:r>
            <a:r>
              <a:rPr lang="hu-HU" dirty="0" smtClean="0"/>
              <a:t>; </a:t>
            </a:r>
            <a:r>
              <a:rPr lang="hu-HU" dirty="0"/>
              <a:t>azaz a Turing-gép (vagy ekvivalensei) a </a:t>
            </a:r>
            <a:endParaRPr lang="en-US" dirty="0" smtClean="0"/>
          </a:p>
          <a:p>
            <a:r>
              <a:rPr lang="hu-HU" dirty="0" smtClean="0"/>
              <a:t>feladatmegoldó </a:t>
            </a:r>
            <a:r>
              <a:rPr lang="hu-HU" dirty="0"/>
              <a:t>eljárások legáltalánosabb és a fenti értelemben legerősebb </a:t>
            </a:r>
            <a:r>
              <a:rPr lang="hu-HU" dirty="0" smtClean="0"/>
              <a:t>példája</a:t>
            </a:r>
            <a:r>
              <a:rPr lang="en-US" dirty="0" smtClean="0"/>
              <a:t>.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158839" y="1587660"/>
            <a:ext cx="863890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Church </a:t>
            </a:r>
            <a:r>
              <a:rPr lang="en-US" b="1" dirty="0" err="1" smtClean="0"/>
              <a:t>tézis</a:t>
            </a:r>
            <a:r>
              <a:rPr lang="en-US" b="1" dirty="0" smtClean="0"/>
              <a:t> (1936) :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általános</a:t>
            </a:r>
            <a:r>
              <a:rPr lang="en-US" dirty="0" smtClean="0"/>
              <a:t> </a:t>
            </a:r>
            <a:r>
              <a:rPr lang="en-US" dirty="0" err="1" smtClean="0"/>
              <a:t>rekurzív</a:t>
            </a:r>
            <a:r>
              <a:rPr lang="en-US" dirty="0" smtClean="0"/>
              <a:t> </a:t>
            </a:r>
            <a:r>
              <a:rPr lang="en-US" dirty="0" err="1" smtClean="0"/>
              <a:t>függvények</a:t>
            </a:r>
            <a:r>
              <a:rPr lang="en-US" dirty="0" smtClean="0"/>
              <a:t> (</a:t>
            </a:r>
            <a:r>
              <a:rPr lang="en-US" dirty="0" err="1" smtClean="0"/>
              <a:t>matematikai</a:t>
            </a:r>
            <a:r>
              <a:rPr lang="en-US" dirty="0" smtClean="0"/>
              <a:t> </a:t>
            </a:r>
            <a:r>
              <a:rPr lang="en-US" dirty="0" err="1" smtClean="0"/>
              <a:t>fogalom</a:t>
            </a:r>
            <a:r>
              <a:rPr lang="en-US" dirty="0" smtClean="0"/>
              <a:t>) </a:t>
            </a:r>
          </a:p>
          <a:p>
            <a:r>
              <a:rPr lang="en-US" dirty="0" err="1" smtClean="0"/>
              <a:t>megfelelnek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algoritmikusan</a:t>
            </a:r>
            <a:r>
              <a:rPr lang="en-US" dirty="0" smtClean="0"/>
              <a:t> </a:t>
            </a:r>
            <a:r>
              <a:rPr lang="en-US" dirty="0" err="1" smtClean="0"/>
              <a:t>kiszámítható</a:t>
            </a:r>
            <a:r>
              <a:rPr lang="en-US" dirty="0" smtClean="0"/>
              <a:t> </a:t>
            </a:r>
            <a:r>
              <a:rPr lang="en-US" dirty="0" err="1" smtClean="0"/>
              <a:t>függvény</a:t>
            </a:r>
            <a:r>
              <a:rPr lang="en-US" dirty="0" smtClean="0"/>
              <a:t> </a:t>
            </a:r>
            <a:r>
              <a:rPr lang="en-US" dirty="0" err="1" smtClean="0"/>
              <a:t>fogalmának</a:t>
            </a:r>
            <a:r>
              <a:rPr lang="en-US" dirty="0" smtClean="0"/>
              <a:t> (</a:t>
            </a:r>
            <a:r>
              <a:rPr lang="en-US" dirty="0" err="1" smtClean="0"/>
              <a:t>intuitív</a:t>
            </a:r>
            <a:r>
              <a:rPr lang="en-US" dirty="0" smtClean="0"/>
              <a:t> </a:t>
            </a:r>
            <a:r>
              <a:rPr lang="en-US" dirty="0" err="1" smtClean="0"/>
              <a:t>fogalom</a:t>
            </a:r>
            <a:r>
              <a:rPr lang="en-US" dirty="0" smtClean="0"/>
              <a:t>).</a:t>
            </a:r>
          </a:p>
          <a:p>
            <a:endParaRPr lang="en-US" sz="1600" i="1" dirty="0" smtClean="0"/>
          </a:p>
          <a:p>
            <a:endParaRPr lang="en-US" sz="1600" i="1" dirty="0" smtClean="0"/>
          </a:p>
          <a:p>
            <a:r>
              <a:rPr lang="en-US" sz="1600" i="1" dirty="0" smtClean="0"/>
              <a:t>(</a:t>
            </a:r>
            <a:r>
              <a:rPr lang="en-US" sz="1600" i="1" dirty="0" err="1" smtClean="0"/>
              <a:t>Eredetileg</a:t>
            </a:r>
            <a:r>
              <a:rPr lang="en-US" sz="1600" i="1" dirty="0" smtClean="0"/>
              <a:t>: Minden </a:t>
            </a:r>
            <a:r>
              <a:rPr lang="en-US" sz="1600" i="1" dirty="0" err="1" smtClean="0"/>
              <a:t>ami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kiszámítható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kiszámítható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általános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rekurzív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függvénnyel</a:t>
            </a:r>
            <a:r>
              <a:rPr lang="en-US" sz="1600" i="1" dirty="0" smtClean="0"/>
              <a:t> is. </a:t>
            </a:r>
          </a:p>
          <a:p>
            <a:r>
              <a:rPr lang="en-US" sz="1600" i="1" dirty="0" err="1" smtClean="0"/>
              <a:t>Annak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számára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pedig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akinek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ez</a:t>
            </a:r>
            <a:r>
              <a:rPr lang="en-US" sz="1600" i="1" dirty="0" smtClean="0"/>
              <a:t> a </a:t>
            </a:r>
            <a:r>
              <a:rPr lang="en-US" sz="1600" i="1" dirty="0" err="1" smtClean="0"/>
              <a:t>tézis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nem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tetszik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legyen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ez</a:t>
            </a:r>
            <a:r>
              <a:rPr lang="en-US" sz="1600" i="1" dirty="0" smtClean="0"/>
              <a:t> a </a:t>
            </a:r>
            <a:r>
              <a:rPr lang="en-US" sz="1600" i="1" dirty="0" err="1" smtClean="0"/>
              <a:t>tézis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kihívás</a:t>
            </a:r>
            <a:r>
              <a:rPr lang="en-US" sz="1600" i="1" dirty="0" smtClean="0"/>
              <a:t>. 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9700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1317</TotalTime>
  <Words>3737</Words>
  <Application>Microsoft Office PowerPoint</Application>
  <PresentationFormat>Diavetítés a képernyőre (4:3 oldalarány)</PresentationFormat>
  <Paragraphs>628</Paragraphs>
  <Slides>74</Slides>
  <Notes>2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74</vt:i4>
      </vt:variant>
    </vt:vector>
  </HeadingPairs>
  <TitlesOfParts>
    <vt:vector size="76" baseType="lpstr">
      <vt:lpstr>Áramlás</vt:lpstr>
      <vt:lpstr>Dokumentum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pc</dc:creator>
  <cp:lastModifiedBy>User</cp:lastModifiedBy>
  <cp:revision>138</cp:revision>
  <dcterms:created xsi:type="dcterms:W3CDTF">2015-02-05T22:16:04Z</dcterms:created>
  <dcterms:modified xsi:type="dcterms:W3CDTF">2020-03-20T00:27:11Z</dcterms:modified>
</cp:coreProperties>
</file>