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15" r:id="rId14"/>
    <p:sldId id="268" r:id="rId15"/>
    <p:sldId id="270" r:id="rId16"/>
    <p:sldId id="271" r:id="rId17"/>
    <p:sldId id="269" r:id="rId18"/>
    <p:sldId id="272" r:id="rId19"/>
    <p:sldId id="273" r:id="rId20"/>
    <p:sldId id="274" r:id="rId21"/>
    <p:sldId id="317" r:id="rId22"/>
    <p:sldId id="316" r:id="rId23"/>
    <p:sldId id="303" r:id="rId24"/>
    <p:sldId id="318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9" r:id="rId62"/>
    <p:sldId id="312" r:id="rId63"/>
    <p:sldId id="313" r:id="rId64"/>
    <p:sldId id="314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59437" autoAdjust="0"/>
  </p:normalViewPr>
  <p:slideViewPr>
    <p:cSldViewPr>
      <p:cViewPr varScale="1">
        <p:scale>
          <a:sx n="82" d="100"/>
          <a:sy n="82" d="100"/>
        </p:scale>
        <p:origin x="-8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B4B86-F2BC-41E3-95C2-9C469A89BDC6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C8CC0-5BF4-4A0F-8A4D-C4E29A66C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4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C8CC0-5BF4-4A0F-8A4D-C4E29A66CC8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EB9AEF-2ACF-4504-913E-7F1BB67E0EA7}" type="datetimeFigureOut">
              <a:rPr lang="en-US" smtClean="0"/>
              <a:t>2/6/2021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5338B-90B6-4B47-9742-922B32E45FE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&#246;m&#246;si.pal@nye.hu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527003"/>
              </p:ext>
            </p:extLst>
          </p:nvPr>
        </p:nvGraphicFramePr>
        <p:xfrm>
          <a:off x="1298575" y="687388"/>
          <a:ext cx="6745288" cy="435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Dokumentum" r:id="rId3" imgW="6756717" imgH="4354246" progId="Word.Document.12">
                  <p:embed/>
                </p:oleObj>
              </mc:Choice>
              <mc:Fallback>
                <p:oleObj name="Dokumentum" r:id="rId3" imgW="6756717" imgH="435424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575" y="687388"/>
                        <a:ext cx="6745288" cy="435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Előadásaim főiskola\Számtud Falucskai\ea_03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0738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Előadásaim főiskola\Számtud Falucskai\ea_03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5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Előadásaim főiskola\Számtud Falucskai\ea_03-page-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20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152400"/>
            <a:ext cx="9220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Tétel</a:t>
            </a:r>
            <a:r>
              <a:rPr lang="en-US" b="1" dirty="0"/>
              <a:t> </a:t>
            </a:r>
            <a:r>
              <a:rPr lang="en-US" b="1" dirty="0" smtClean="0"/>
              <a:t>(</a:t>
            </a:r>
            <a:r>
              <a:rPr lang="en-US" dirty="0" smtClean="0"/>
              <a:t>Turing </a:t>
            </a:r>
            <a:r>
              <a:rPr lang="en-US" dirty="0" err="1" smtClean="0"/>
              <a:t>tétel</a:t>
            </a:r>
            <a:r>
              <a:rPr lang="en-US" dirty="0" smtClean="0"/>
              <a:t>: </a:t>
            </a:r>
            <a:r>
              <a:rPr lang="en-US" dirty="0" err="1" smtClean="0"/>
              <a:t>másik</a:t>
            </a:r>
            <a:r>
              <a:rPr lang="en-US" dirty="0" smtClean="0"/>
              <a:t> </a:t>
            </a:r>
            <a:r>
              <a:rPr lang="en-US" dirty="0" err="1" smtClean="0"/>
              <a:t>bizonyítás</a:t>
            </a:r>
            <a:r>
              <a:rPr lang="en-US" dirty="0" smtClean="0"/>
              <a:t>, </a:t>
            </a:r>
            <a:r>
              <a:rPr lang="en-US" dirty="0" err="1" smtClean="0"/>
              <a:t>Minsky</a:t>
            </a:r>
            <a:r>
              <a:rPr lang="en-US" dirty="0" smtClean="0"/>
              <a:t> 1961</a:t>
            </a:r>
            <a:r>
              <a:rPr lang="en-US" b="1" dirty="0" smtClean="0"/>
              <a:t>) </a:t>
            </a:r>
            <a:r>
              <a:rPr lang="en-US" i="1" dirty="0"/>
              <a:t>A Turing-</a:t>
            </a:r>
            <a:r>
              <a:rPr lang="en-US" i="1" dirty="0" err="1"/>
              <a:t>gépek</a:t>
            </a:r>
            <a:r>
              <a:rPr lang="en-US" i="1" dirty="0"/>
              <a:t> </a:t>
            </a:r>
            <a:r>
              <a:rPr lang="en-US" i="1" dirty="0" err="1"/>
              <a:t>megállási</a:t>
            </a:r>
            <a:r>
              <a:rPr lang="en-US" i="1" dirty="0"/>
              <a:t> </a:t>
            </a:r>
            <a:r>
              <a:rPr lang="en-US" i="1" dirty="0" err="1" smtClean="0"/>
              <a:t>problémája</a:t>
            </a:r>
            <a:r>
              <a:rPr lang="en-US" i="1" dirty="0"/>
              <a:t> </a:t>
            </a:r>
            <a:endParaRPr lang="en-US" i="1" dirty="0" smtClean="0"/>
          </a:p>
          <a:p>
            <a:r>
              <a:rPr lang="en-US" i="1" dirty="0" smtClean="0"/>
              <a:t>(</a:t>
            </a:r>
            <a:r>
              <a:rPr lang="en-US" i="1" dirty="0" err="1" smtClean="0"/>
              <a:t>algoritmikusan</a:t>
            </a:r>
            <a:r>
              <a:rPr lang="en-US" i="1" dirty="0" smtClean="0"/>
              <a:t>)  </a:t>
            </a:r>
            <a:r>
              <a:rPr lang="en-US" i="1" dirty="0" err="1" smtClean="0"/>
              <a:t>eldönthetetlen</a:t>
            </a:r>
            <a:r>
              <a:rPr lang="en-US" i="1" dirty="0" smtClean="0"/>
              <a:t> (</a:t>
            </a:r>
            <a:r>
              <a:rPr lang="en-US" i="1" dirty="0" err="1" smtClean="0"/>
              <a:t>azaz</a:t>
            </a:r>
            <a:r>
              <a:rPr lang="en-US" i="1" dirty="0" smtClean="0"/>
              <a:t> </a:t>
            </a:r>
            <a:r>
              <a:rPr lang="en-US" i="1" dirty="0" err="1" smtClean="0"/>
              <a:t>megoldhatatlan</a:t>
            </a:r>
            <a:r>
              <a:rPr lang="en-US" i="1" dirty="0" smtClean="0"/>
              <a:t>).</a:t>
            </a:r>
            <a:endParaRPr lang="en-US" dirty="0"/>
          </a:p>
          <a:p>
            <a:r>
              <a:rPr lang="en-US" i="1" dirty="0" err="1"/>
              <a:t>Bizonyítás</a:t>
            </a:r>
            <a:r>
              <a:rPr lang="en-US" i="1" dirty="0"/>
              <a:t>: </a:t>
            </a:r>
            <a:r>
              <a:rPr lang="en-US" dirty="0" err="1"/>
              <a:t>Először</a:t>
            </a:r>
            <a:r>
              <a:rPr lang="en-US" dirty="0"/>
              <a:t> </a:t>
            </a:r>
            <a:r>
              <a:rPr lang="en-US" dirty="0" err="1"/>
              <a:t>eltekintünk</a:t>
            </a:r>
            <a:r>
              <a:rPr lang="en-US" dirty="0"/>
              <a:t> a </a:t>
            </a:r>
            <a:r>
              <a:rPr lang="en-US" dirty="0" err="1" smtClean="0"/>
              <a:t>bekódolás</a:t>
            </a:r>
            <a:r>
              <a:rPr lang="en-US" dirty="0" smtClean="0"/>
              <a:t> </a:t>
            </a:r>
            <a:r>
              <a:rPr lang="en-US" dirty="0" err="1" smtClean="0"/>
              <a:t>kérdésének</a:t>
            </a:r>
            <a:r>
              <a:rPr lang="en-US" dirty="0" smtClean="0"/>
              <a:t> </a:t>
            </a:r>
            <a:r>
              <a:rPr lang="en-US" dirty="0" err="1"/>
              <a:t>vizsgálatától</a:t>
            </a:r>
            <a:r>
              <a:rPr lang="en-US" dirty="0"/>
              <a:t>, s </a:t>
            </a:r>
            <a:r>
              <a:rPr lang="en-US" dirty="0" err="1"/>
              <a:t>feltesszük</a:t>
            </a:r>
            <a:r>
              <a:rPr lang="en-US" dirty="0"/>
              <a:t>,</a:t>
            </a:r>
          </a:p>
          <a:p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olyan</a:t>
            </a:r>
            <a:r>
              <a:rPr lang="en-US" dirty="0"/>
              <a:t> </a:t>
            </a:r>
            <a:r>
              <a:rPr lang="en-US" dirty="0" err="1"/>
              <a:t>általános</a:t>
            </a:r>
            <a:r>
              <a:rPr lang="en-US" dirty="0"/>
              <a:t> </a:t>
            </a:r>
            <a:r>
              <a:rPr lang="en-US" dirty="0" err="1"/>
              <a:t>kódolási</a:t>
            </a:r>
            <a:r>
              <a:rPr lang="en-US" dirty="0"/>
              <a:t> </a:t>
            </a:r>
            <a:r>
              <a:rPr lang="en-US" dirty="0" err="1"/>
              <a:t>algoritmus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</a:t>
            </a:r>
            <a:r>
              <a:rPr lang="en-US" dirty="0" err="1"/>
              <a:t>tetszőleges</a:t>
            </a:r>
            <a:r>
              <a:rPr lang="en-US" dirty="0"/>
              <a:t> </a:t>
            </a:r>
            <a:r>
              <a:rPr lang="en-US" i="1" dirty="0"/>
              <a:t>M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annak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i="1" dirty="0" smtClean="0"/>
              <a:t>w </a:t>
            </a:r>
            <a:r>
              <a:rPr lang="en-US" dirty="0" err="1"/>
              <a:t>startszava</a:t>
            </a:r>
            <a:r>
              <a:rPr lang="en-US" dirty="0"/>
              <a:t> </a:t>
            </a:r>
            <a:r>
              <a:rPr lang="en-US" dirty="0" err="1"/>
              <a:t>esetén</a:t>
            </a:r>
            <a:r>
              <a:rPr lang="en-US" dirty="0"/>
              <a:t> </a:t>
            </a:r>
            <a:r>
              <a:rPr lang="en-US" dirty="0" err="1"/>
              <a:t>megad</a:t>
            </a:r>
            <a:r>
              <a:rPr lang="en-US" dirty="0"/>
              <a:t> a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i="1" dirty="0"/>
              <a:t>	L</a:t>
            </a:r>
            <a:r>
              <a:rPr lang="en-US" dirty="0"/>
              <a:t>(</a:t>
            </a:r>
            <a:r>
              <a:rPr lang="en-US" i="1" dirty="0"/>
              <a:t>M</a:t>
            </a:r>
            <a:r>
              <a:rPr lang="en-US" dirty="0"/>
              <a:t>) </a:t>
            </a:r>
            <a:r>
              <a:rPr lang="en-US" dirty="0" err="1"/>
              <a:t>leírását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i="1" dirty="0"/>
              <a:t>w </a:t>
            </a:r>
            <a:r>
              <a:rPr lang="en-US" dirty="0" err="1"/>
              <a:t>által</a:t>
            </a:r>
            <a:r>
              <a:rPr lang="en-US" dirty="0"/>
              <a:t> </a:t>
            </a:r>
            <a:r>
              <a:rPr lang="en-US" dirty="0" err="1"/>
              <a:t>meghatározott</a:t>
            </a:r>
            <a:r>
              <a:rPr lang="en-US" dirty="0"/>
              <a:t> </a:t>
            </a:r>
            <a:r>
              <a:rPr lang="en-US" dirty="0" err="1"/>
              <a:t>alkalmas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 </a:t>
            </a:r>
            <a:r>
              <a:rPr lang="en-US" dirty="0"/>
              <a:t>(</a:t>
            </a:r>
            <a:r>
              <a:rPr lang="en-US" i="1" dirty="0"/>
              <a:t>M</a:t>
            </a:r>
            <a:r>
              <a:rPr lang="en-US" dirty="0"/>
              <a:t>)</a:t>
            </a:r>
            <a:r>
              <a:rPr lang="en-US" i="1" dirty="0"/>
              <a:t>, w</a:t>
            </a:r>
            <a:r>
              <a:rPr lang="en-US" dirty="0"/>
              <a:t>)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alakot</a:t>
            </a:r>
            <a:r>
              <a:rPr lang="en-US" dirty="0"/>
              <a:t> mint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rögzített</a:t>
            </a:r>
            <a:r>
              <a:rPr lang="en-US" dirty="0"/>
              <a:t> </a:t>
            </a:r>
            <a:r>
              <a:rPr lang="en-US" dirty="0" err="1"/>
              <a:t>ábécé</a:t>
            </a:r>
            <a:r>
              <a:rPr lang="en-US" dirty="0"/>
              <a:t> </a:t>
            </a:r>
            <a:r>
              <a:rPr lang="en-US" dirty="0" err="1"/>
              <a:t>feletti</a:t>
            </a:r>
            <a:r>
              <a:rPr lang="en-US" dirty="0"/>
              <a:t> </a:t>
            </a:r>
            <a:r>
              <a:rPr lang="en-US" dirty="0" err="1"/>
              <a:t>szót</a:t>
            </a:r>
            <a:r>
              <a:rPr lang="en-US" dirty="0"/>
              <a:t>. A </a:t>
            </a:r>
            <a:r>
              <a:rPr lang="en-US" dirty="0" err="1"/>
              <a:t>bizonyítás</a:t>
            </a:r>
            <a:r>
              <a:rPr lang="en-US" dirty="0"/>
              <a:t> </a:t>
            </a:r>
            <a:r>
              <a:rPr lang="en-US" dirty="0" err="1" smtClean="0"/>
              <a:t>Indirekt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Tegyük</a:t>
            </a:r>
            <a:r>
              <a:rPr lang="en-US" dirty="0" smtClean="0"/>
              <a:t> </a:t>
            </a:r>
            <a:r>
              <a:rPr lang="en-US" dirty="0" err="1"/>
              <a:t>fel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olyan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a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</a:t>
            </a:r>
            <a:r>
              <a:rPr lang="en-US" i="1" dirty="0"/>
              <a:t>, w</a:t>
            </a:r>
            <a:r>
              <a:rPr lang="en-US" dirty="0"/>
              <a:t>) </a:t>
            </a:r>
            <a:r>
              <a:rPr lang="en-US" dirty="0" err="1"/>
              <a:t>szót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startszóként</a:t>
            </a:r>
            <a:r>
              <a:rPr lang="en-US" dirty="0" smtClean="0"/>
              <a:t> </a:t>
            </a:r>
            <a:r>
              <a:rPr lang="en-US" dirty="0" err="1"/>
              <a:t>megkapva</a:t>
            </a:r>
            <a:endParaRPr lang="en-US" dirty="0"/>
          </a:p>
          <a:p>
            <a:r>
              <a:rPr lang="en-US" dirty="0"/>
              <a:t> </a:t>
            </a:r>
          </a:p>
          <a:p>
            <a:pPr marL="342900" indent="-342900">
              <a:buAutoNum type="alphaLcParenBoth"/>
            </a:pPr>
            <a:r>
              <a:rPr lang="en-US" dirty="0" err="1" smtClean="0"/>
              <a:t>megáll</a:t>
            </a:r>
            <a:r>
              <a:rPr lang="en-US" dirty="0" smtClean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ekkor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”IGEN” </a:t>
            </a:r>
            <a:r>
              <a:rPr lang="en-US" dirty="0" err="1"/>
              <a:t>válasz</a:t>
            </a:r>
            <a:r>
              <a:rPr lang="en-US" dirty="0"/>
              <a:t>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alakja</a:t>
            </a:r>
            <a:r>
              <a:rPr lang="en-US" dirty="0"/>
              <a:t> </a:t>
            </a:r>
            <a:r>
              <a:rPr lang="en-US" dirty="0" err="1"/>
              <a:t>olvasható</a:t>
            </a:r>
            <a:r>
              <a:rPr lang="en-US" dirty="0"/>
              <a:t> a </a:t>
            </a:r>
            <a:r>
              <a:rPr lang="en-US" dirty="0" err="1"/>
              <a:t>szalagján</a:t>
            </a:r>
            <a:r>
              <a:rPr lang="en-US" dirty="0"/>
              <a:t>, ha </a:t>
            </a:r>
            <a:r>
              <a:rPr lang="en-US" i="1" dirty="0"/>
              <a:t>M </a:t>
            </a:r>
            <a:r>
              <a:rPr lang="en-US" dirty="0" err="1"/>
              <a:t>megáll</a:t>
            </a:r>
            <a:r>
              <a:rPr lang="en-US" dirty="0"/>
              <a:t> a </a:t>
            </a:r>
            <a:r>
              <a:rPr lang="en-US" i="1" dirty="0"/>
              <a:t>w </a:t>
            </a:r>
            <a:endParaRPr lang="en-US" i="1" dirty="0" smtClean="0"/>
          </a:p>
          <a:p>
            <a:r>
              <a:rPr lang="en-US" dirty="0" smtClean="0"/>
              <a:t>      </a:t>
            </a:r>
            <a:r>
              <a:rPr lang="en-US" dirty="0" err="1" smtClean="0"/>
              <a:t>inputra</a:t>
            </a:r>
            <a:r>
              <a:rPr lang="en-US" dirty="0"/>
              <a:t>,</a:t>
            </a:r>
          </a:p>
          <a:p>
            <a:r>
              <a:rPr lang="en-US" dirty="0"/>
              <a:t>(b) </a:t>
            </a:r>
            <a:r>
              <a:rPr lang="en-US" dirty="0" err="1"/>
              <a:t>megáll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ekkor</a:t>
            </a:r>
            <a:r>
              <a:rPr lang="en-US" dirty="0"/>
              <a:t> a ”NEM” </a:t>
            </a:r>
            <a:r>
              <a:rPr lang="en-US" dirty="0" err="1"/>
              <a:t>válasz</a:t>
            </a:r>
            <a:r>
              <a:rPr lang="en-US" dirty="0"/>
              <a:t> </a:t>
            </a:r>
            <a:r>
              <a:rPr lang="en-US" dirty="0" err="1"/>
              <a:t>kódolt</a:t>
            </a:r>
            <a:r>
              <a:rPr lang="en-US" dirty="0"/>
              <a:t> </a:t>
            </a:r>
            <a:r>
              <a:rPr lang="en-US" dirty="0" err="1"/>
              <a:t>alakja</a:t>
            </a:r>
            <a:r>
              <a:rPr lang="en-US" dirty="0"/>
              <a:t> </a:t>
            </a:r>
            <a:r>
              <a:rPr lang="en-US" dirty="0" err="1"/>
              <a:t>olvasható</a:t>
            </a:r>
            <a:r>
              <a:rPr lang="en-US" dirty="0"/>
              <a:t> a </a:t>
            </a:r>
            <a:r>
              <a:rPr lang="en-US" dirty="0" err="1"/>
              <a:t>szalagján</a:t>
            </a:r>
            <a:r>
              <a:rPr lang="en-US" dirty="0"/>
              <a:t>, ha </a:t>
            </a:r>
            <a:r>
              <a:rPr lang="en-US" i="1" dirty="0"/>
              <a:t>M</a:t>
            </a:r>
            <a:endParaRPr lang="en-US" dirty="0"/>
          </a:p>
          <a:p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meg a </a:t>
            </a:r>
            <a:r>
              <a:rPr lang="en-US" i="1" dirty="0"/>
              <a:t>w </a:t>
            </a:r>
            <a:r>
              <a:rPr lang="en-US" dirty="0" err="1"/>
              <a:t>inputra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Ha </a:t>
            </a:r>
            <a:r>
              <a:rPr lang="en-US" i="1" dirty="0"/>
              <a:t>A </a:t>
            </a:r>
            <a:r>
              <a:rPr lang="en-US" dirty="0" err="1"/>
              <a:t>létezik</a:t>
            </a:r>
            <a:r>
              <a:rPr lang="en-US" dirty="0"/>
              <a:t>, </a:t>
            </a:r>
            <a:r>
              <a:rPr lang="en-US" dirty="0" err="1"/>
              <a:t>megszerkeszthető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a </a:t>
            </a:r>
            <a:r>
              <a:rPr lang="en-US" i="1" dirty="0"/>
              <a:t>B </a:t>
            </a:r>
            <a:r>
              <a:rPr lang="en-US" dirty="0"/>
              <a:t>Turing-</a:t>
            </a:r>
            <a:r>
              <a:rPr lang="en-US" dirty="0" err="1"/>
              <a:t>gép</a:t>
            </a:r>
            <a:r>
              <a:rPr lang="en-US" dirty="0"/>
              <a:t>, </a:t>
            </a:r>
            <a:r>
              <a:rPr lang="en-US" dirty="0" err="1"/>
              <a:t>mely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előállítja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</a:t>
            </a:r>
            <a:r>
              <a:rPr lang="en-US" i="1" dirty="0"/>
              <a:t>,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/>
              <a:t>)) </a:t>
            </a:r>
            <a:r>
              <a:rPr lang="en-US" dirty="0" err="1"/>
              <a:t>startszót</a:t>
            </a:r>
            <a:r>
              <a:rPr lang="en-US" dirty="0"/>
              <a:t>, </a:t>
            </a:r>
            <a:r>
              <a:rPr lang="en-US" dirty="0" err="1"/>
              <a:t>majd</a:t>
            </a:r>
            <a:r>
              <a:rPr lang="en-US" dirty="0"/>
              <a:t> </a:t>
            </a:r>
            <a:r>
              <a:rPr lang="en-US" dirty="0" err="1"/>
              <a:t>ezután</a:t>
            </a:r>
            <a:r>
              <a:rPr lang="en-US" dirty="0"/>
              <a:t> </a:t>
            </a:r>
            <a:r>
              <a:rPr lang="en-US" dirty="0" err="1"/>
              <a:t>erre</a:t>
            </a:r>
            <a:r>
              <a:rPr lang="en-US" dirty="0"/>
              <a:t> a </a:t>
            </a:r>
            <a:r>
              <a:rPr lang="en-US" dirty="0" err="1"/>
              <a:t>startszóra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smtClean="0"/>
              <a:t>Turing-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működését</a:t>
            </a:r>
            <a:r>
              <a:rPr lang="en-US" dirty="0" smtClean="0"/>
              <a:t> </a:t>
            </a:r>
            <a:r>
              <a:rPr lang="en-US" dirty="0" err="1"/>
              <a:t>utánozza</a:t>
            </a:r>
            <a:r>
              <a:rPr lang="en-US" dirty="0"/>
              <a:t> </a:t>
            </a:r>
            <a:r>
              <a:rPr lang="en-US" dirty="0" err="1"/>
              <a:t>egyetlen</a:t>
            </a:r>
            <a:r>
              <a:rPr lang="en-US" dirty="0"/>
              <a:t> </a:t>
            </a:r>
            <a:r>
              <a:rPr lang="en-US" dirty="0" err="1"/>
              <a:t>módosítással</a:t>
            </a:r>
            <a:r>
              <a:rPr lang="en-US" dirty="0"/>
              <a:t>: </a:t>
            </a:r>
            <a:r>
              <a:rPr lang="en-US" dirty="0" err="1"/>
              <a:t>valahányszor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err="1"/>
              <a:t>igen</a:t>
            </a:r>
            <a:r>
              <a:rPr lang="en-US" dirty="0"/>
              <a:t>  </a:t>
            </a:r>
            <a:r>
              <a:rPr lang="en-US" dirty="0" err="1" smtClean="0"/>
              <a:t>megállást</a:t>
            </a:r>
            <a:r>
              <a:rPr lang="en-US" dirty="0" smtClean="0"/>
              <a:t> </a:t>
            </a:r>
            <a:r>
              <a:rPr lang="en-US" dirty="0" err="1"/>
              <a:t>ér</a:t>
            </a:r>
            <a:r>
              <a:rPr lang="en-US" dirty="0"/>
              <a:t> el, a </a:t>
            </a:r>
            <a:r>
              <a:rPr lang="en-US" i="1" dirty="0"/>
              <a:t>B </a:t>
            </a:r>
            <a:endParaRPr lang="en-US" i="1" dirty="0" smtClean="0"/>
          </a:p>
          <a:p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/>
              <a:t>egyszerű</a:t>
            </a:r>
            <a:r>
              <a:rPr lang="en-US" dirty="0"/>
              <a:t> </a:t>
            </a:r>
            <a:r>
              <a:rPr lang="en-US" dirty="0" err="1"/>
              <a:t>végtelen</a:t>
            </a:r>
            <a:r>
              <a:rPr lang="en-US" dirty="0"/>
              <a:t> </a:t>
            </a:r>
            <a:r>
              <a:rPr lang="en-US" dirty="0" err="1"/>
              <a:t>ciklusba</a:t>
            </a:r>
            <a:r>
              <a:rPr lang="en-US" dirty="0"/>
              <a:t> </a:t>
            </a:r>
            <a:r>
              <a:rPr lang="en-US" dirty="0" err="1"/>
              <a:t>esik</a:t>
            </a:r>
            <a:r>
              <a:rPr lang="en-US" dirty="0"/>
              <a:t>. </a:t>
            </a:r>
            <a:r>
              <a:rPr lang="en-US" dirty="0" err="1"/>
              <a:t>Figyelembe</a:t>
            </a:r>
            <a:r>
              <a:rPr lang="en-US" dirty="0"/>
              <a:t> </a:t>
            </a:r>
            <a:r>
              <a:rPr lang="en-US" dirty="0" err="1"/>
              <a:t>véve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 err="1"/>
              <a:t>eredeti</a:t>
            </a:r>
            <a:r>
              <a:rPr lang="en-US" dirty="0"/>
              <a:t>  </a:t>
            </a:r>
            <a:r>
              <a:rPr lang="en-US" dirty="0" err="1" smtClean="0"/>
              <a:t>viselkedését</a:t>
            </a:r>
            <a:r>
              <a:rPr lang="en-US" dirty="0"/>
              <a:t>, </a:t>
            </a:r>
            <a:r>
              <a:rPr lang="en-US" dirty="0" err="1"/>
              <a:t>kapjuk</a:t>
            </a:r>
            <a:r>
              <a:rPr lang="en-US" dirty="0"/>
              <a:t>:</a:t>
            </a:r>
          </a:p>
          <a:p>
            <a:r>
              <a:rPr lang="en-US" dirty="0"/>
              <a:t> </a:t>
            </a:r>
          </a:p>
          <a:p>
            <a:r>
              <a:rPr lang="en-US" i="1" dirty="0"/>
              <a:t>B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r>
              <a:rPr lang="en-US" dirty="0" err="1"/>
              <a:t>pontosan</a:t>
            </a:r>
            <a:r>
              <a:rPr lang="en-US" dirty="0"/>
              <a:t> </a:t>
            </a:r>
            <a:r>
              <a:rPr lang="en-US" dirty="0" err="1"/>
              <a:t>akkor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meg, ha </a:t>
            </a:r>
            <a:r>
              <a:rPr lang="en-US" i="1" dirty="0"/>
              <a:t>B </a:t>
            </a:r>
            <a:r>
              <a:rPr lang="en-US" dirty="0"/>
              <a:t>a </a:t>
            </a:r>
            <a:r>
              <a:rPr lang="en-US" i="1" dirty="0"/>
              <a:t>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/>
              <a:t>) </a:t>
            </a:r>
            <a:r>
              <a:rPr lang="en-US" dirty="0" err="1"/>
              <a:t>startszó</a:t>
            </a:r>
            <a:r>
              <a:rPr lang="en-US" dirty="0"/>
              <a:t> </a:t>
            </a:r>
            <a:r>
              <a:rPr lang="en-US" dirty="0" err="1"/>
              <a:t>hatására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/>
              <a:t>áll</a:t>
            </a:r>
            <a:r>
              <a:rPr lang="en-US" dirty="0"/>
              <a:t> meg. </a:t>
            </a:r>
            <a:r>
              <a:rPr lang="en-US" dirty="0" err="1"/>
              <a:t>Ez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ami</a:t>
            </a:r>
            <a:r>
              <a:rPr lang="en-US" dirty="0" smtClean="0"/>
              <a:t> </a:t>
            </a:r>
            <a:r>
              <a:rPr lang="en-US" dirty="0" err="1" smtClean="0"/>
              <a:t>abból</a:t>
            </a:r>
            <a:r>
              <a:rPr lang="en-US" dirty="0" smtClean="0"/>
              <a:t> a  </a:t>
            </a:r>
            <a:r>
              <a:rPr lang="en-US" dirty="0" err="1" smtClean="0"/>
              <a:t>feltételezésből</a:t>
            </a:r>
            <a:r>
              <a:rPr lang="en-US" dirty="0" smtClean="0"/>
              <a:t> </a:t>
            </a:r>
            <a:r>
              <a:rPr lang="en-US" dirty="0" err="1" smtClean="0"/>
              <a:t>adódik</a:t>
            </a:r>
            <a:r>
              <a:rPr lang="en-US" dirty="0" smtClean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létezik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univerzális</a:t>
            </a:r>
            <a:r>
              <a:rPr lang="en-US" dirty="0" smtClean="0"/>
              <a:t> </a:t>
            </a:r>
            <a:r>
              <a:rPr lang="en-US" dirty="0" err="1"/>
              <a:t>kódolási</a:t>
            </a:r>
            <a:r>
              <a:rPr lang="en-US" dirty="0"/>
              <a:t> </a:t>
            </a:r>
            <a:r>
              <a:rPr lang="en-US" dirty="0" err="1"/>
              <a:t>eljárás</a:t>
            </a:r>
            <a:r>
              <a:rPr lang="en-US" dirty="0"/>
              <a:t>) </a:t>
            </a:r>
            <a:r>
              <a:rPr lang="en-US" dirty="0" smtClean="0"/>
              <a:t> </a:t>
            </a:r>
            <a:r>
              <a:rPr lang="en-US" dirty="0" err="1" smtClean="0"/>
              <a:t>nyilvánvaló</a:t>
            </a:r>
            <a:r>
              <a:rPr lang="en-US" dirty="0" smtClean="0"/>
              <a:t> </a:t>
            </a:r>
            <a:r>
              <a:rPr lang="en-US" dirty="0" err="1"/>
              <a:t>ellentmondás</a:t>
            </a:r>
            <a:r>
              <a:rPr lang="en-US" dirty="0"/>
              <a:t>, </a:t>
            </a:r>
            <a:r>
              <a:rPr lang="en-US" dirty="0" err="1"/>
              <a:t>amivel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/>
              <a:t>tétel</a:t>
            </a:r>
            <a:r>
              <a:rPr lang="en-US" dirty="0"/>
              <a:t> </a:t>
            </a:r>
            <a:r>
              <a:rPr lang="en-US" dirty="0" err="1"/>
              <a:t>igazolást</a:t>
            </a:r>
            <a:r>
              <a:rPr lang="en-US" dirty="0"/>
              <a:t> </a:t>
            </a:r>
            <a:r>
              <a:rPr lang="en-US" dirty="0" err="1"/>
              <a:t>nyert</a:t>
            </a:r>
            <a:r>
              <a:rPr lang="en-US" dirty="0" smtClean="0"/>
              <a:t>. QED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Előadásaim főiskola\Számtud Falucskai\ea_04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399"/>
            <a:ext cx="9144000" cy="70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6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Előadásaim főiskola\Számtud Falucskai\ea_04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99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4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Előadásaim főiskola\Számtud Falucskai\ea_04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6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Előadásaim főiskola\Számtud Falucskai\ea_04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"/>
            <a:ext cx="8991600" cy="704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9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Előadásaim főiskola\Számtud Falucskai\ea_05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0"/>
            <a:ext cx="927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5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Előadásaim főiskola\Számtud Falucskai\ea_05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1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70338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PMB1210_00 (</a:t>
            </a:r>
            <a:r>
              <a:rPr lang="en-US" sz="2400" dirty="0" err="1" smtClean="0"/>
              <a:t>Számításelmélet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err="1" smtClean="0"/>
              <a:t>Kurzusinformáció</a:t>
            </a:r>
            <a:endParaRPr lang="en-US" sz="2400" dirty="0" smtClean="0"/>
          </a:p>
          <a:p>
            <a:pPr algn="ctr"/>
            <a:r>
              <a:rPr lang="en-US" sz="2400" dirty="0" smtClean="0"/>
              <a:t>201</a:t>
            </a:r>
            <a:r>
              <a:rPr lang="hu-HU" sz="2400" dirty="0" smtClean="0"/>
              <a:t>7</a:t>
            </a:r>
            <a:r>
              <a:rPr lang="en-US" sz="2400" dirty="0" smtClean="0"/>
              <a:t> </a:t>
            </a:r>
            <a:r>
              <a:rPr lang="en-US" sz="2400" dirty="0" err="1" smtClean="0"/>
              <a:t>tavasz</a:t>
            </a:r>
            <a:endParaRPr lang="en-US" sz="24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US" sz="2000" dirty="0" smtClean="0"/>
          </a:p>
          <a:p>
            <a:r>
              <a:rPr lang="en-US" sz="2400" dirty="0" err="1" smtClean="0"/>
              <a:t>Előfeltétel</a:t>
            </a:r>
            <a:r>
              <a:rPr lang="en-US" sz="2400" dirty="0" smtClean="0"/>
              <a:t>: PMB1203</a:t>
            </a:r>
          </a:p>
          <a:p>
            <a:r>
              <a:rPr lang="en-US" sz="2400" dirty="0" err="1" smtClean="0"/>
              <a:t>Félévi</a:t>
            </a:r>
            <a:r>
              <a:rPr lang="en-US" sz="2400" dirty="0" smtClean="0"/>
              <a:t> </a:t>
            </a:r>
            <a:r>
              <a:rPr lang="en-US" sz="2400" dirty="0" err="1" smtClean="0"/>
              <a:t>követelmény</a:t>
            </a:r>
            <a:r>
              <a:rPr lang="en-US" sz="2400" dirty="0" smtClean="0"/>
              <a:t>: </a:t>
            </a:r>
            <a:r>
              <a:rPr lang="en-US" sz="2400" dirty="0" err="1" smtClean="0"/>
              <a:t>kollokvium</a:t>
            </a:r>
            <a:r>
              <a:rPr lang="en-US" sz="2400" dirty="0" smtClean="0"/>
              <a:t> (3 </a:t>
            </a:r>
            <a:r>
              <a:rPr lang="en-US" sz="2400" dirty="0" err="1" smtClean="0"/>
              <a:t>kredit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Elérhetőség</a:t>
            </a:r>
            <a:r>
              <a:rPr lang="en-US" sz="2400" dirty="0" smtClean="0"/>
              <a:t>: </a:t>
            </a:r>
            <a:r>
              <a:rPr lang="en-US" sz="2400" dirty="0" err="1" smtClean="0">
                <a:hlinkClick r:id="rId2"/>
              </a:rPr>
              <a:t>dömösi</a:t>
            </a:r>
            <a:r>
              <a:rPr lang="hu-HU" sz="2400" dirty="0" smtClean="0">
                <a:hlinkClick r:id="rId2"/>
              </a:rPr>
              <a:t>.</a:t>
            </a:r>
            <a:r>
              <a:rPr lang="hu-HU" sz="2400" dirty="0" err="1" smtClean="0">
                <a:hlinkClick r:id="rId2"/>
              </a:rPr>
              <a:t>pal</a:t>
            </a:r>
            <a:r>
              <a:rPr lang="en-US" sz="2400" dirty="0" smtClean="0">
                <a:hlinkClick r:id="rId2"/>
              </a:rPr>
              <a:t>@</a:t>
            </a:r>
            <a:r>
              <a:rPr lang="en-US" sz="2400" dirty="0" err="1" smtClean="0">
                <a:hlinkClick r:id="rId2"/>
              </a:rPr>
              <a:t>ny</a:t>
            </a:r>
            <a:r>
              <a:rPr lang="hu-HU" sz="2400" dirty="0" smtClean="0">
                <a:hlinkClick r:id="rId2"/>
              </a:rPr>
              <a:t>e</a:t>
            </a:r>
            <a:r>
              <a:rPr lang="en-US" sz="2400" dirty="0" smtClean="0">
                <a:hlinkClick r:id="rId2"/>
              </a:rPr>
              <a:t>.</a:t>
            </a:r>
            <a:r>
              <a:rPr lang="en-US" sz="2400" dirty="0" err="1" smtClean="0">
                <a:hlinkClick r:id="rId2"/>
              </a:rPr>
              <a:t>hu</a:t>
            </a:r>
            <a:endParaRPr lang="en-US" sz="2400" dirty="0" smtClean="0"/>
          </a:p>
          <a:p>
            <a:r>
              <a:rPr lang="en-US" sz="2400" dirty="0" err="1" smtClean="0"/>
              <a:t>Fogadóóra</a:t>
            </a:r>
            <a:r>
              <a:rPr lang="en-US" sz="2400" dirty="0" smtClean="0"/>
              <a:t>: </a:t>
            </a:r>
            <a:r>
              <a:rPr lang="en-US" sz="2400" dirty="0" err="1" smtClean="0"/>
              <a:t>Hétfő</a:t>
            </a:r>
            <a:r>
              <a:rPr lang="en-US" sz="2400" dirty="0" smtClean="0"/>
              <a:t> </a:t>
            </a:r>
            <a:r>
              <a:rPr lang="hu-HU" sz="2400" dirty="0" smtClean="0"/>
              <a:t>12</a:t>
            </a:r>
            <a:r>
              <a:rPr lang="en-US" sz="2400" dirty="0" smtClean="0"/>
              <a:t>:00-1</a:t>
            </a:r>
            <a:r>
              <a:rPr lang="hu-HU" sz="2400" dirty="0" smtClean="0"/>
              <a:t>3</a:t>
            </a:r>
            <a:r>
              <a:rPr lang="en-US" sz="2400" dirty="0" smtClean="0"/>
              <a:t>.00 E107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Tematika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smtClean="0"/>
              <a:t>1 Turing </a:t>
            </a:r>
            <a:r>
              <a:rPr lang="en-US" sz="2400" dirty="0" err="1" smtClean="0"/>
              <a:t>gép</a:t>
            </a:r>
            <a:endParaRPr lang="en-US" sz="2400" dirty="0" smtClean="0"/>
          </a:p>
          <a:p>
            <a:r>
              <a:rPr lang="en-US" sz="2400" dirty="0" smtClean="0"/>
              <a:t>2 </a:t>
            </a:r>
            <a:r>
              <a:rPr lang="en-US" sz="2400" dirty="0" err="1" smtClean="0"/>
              <a:t>Példák</a:t>
            </a:r>
            <a:r>
              <a:rPr lang="en-US" sz="2400" dirty="0" smtClean="0"/>
              <a:t> Turing </a:t>
            </a:r>
            <a:r>
              <a:rPr lang="en-US" sz="2400" dirty="0" err="1" smtClean="0"/>
              <a:t>gépekre</a:t>
            </a:r>
            <a:endParaRPr lang="en-US" sz="2400" dirty="0" smtClean="0"/>
          </a:p>
          <a:p>
            <a:r>
              <a:rPr lang="en-US" sz="2400" dirty="0" smtClean="0"/>
              <a:t>3 Church </a:t>
            </a:r>
            <a:r>
              <a:rPr lang="en-US" sz="2400" dirty="0" err="1" smtClean="0"/>
              <a:t>tézis</a:t>
            </a:r>
            <a:r>
              <a:rPr lang="en-US" sz="2400" dirty="0" smtClean="0"/>
              <a:t>, </a:t>
            </a:r>
            <a:r>
              <a:rPr lang="en-US" sz="2400" dirty="0" err="1" smtClean="0"/>
              <a:t>megállási</a:t>
            </a:r>
            <a:r>
              <a:rPr lang="en-US" sz="2400" dirty="0" smtClean="0"/>
              <a:t> </a:t>
            </a:r>
            <a:r>
              <a:rPr lang="en-US" sz="2400" dirty="0" err="1" smtClean="0"/>
              <a:t>probléma</a:t>
            </a:r>
            <a:endParaRPr lang="en-US" sz="2400" dirty="0" smtClean="0"/>
          </a:p>
          <a:p>
            <a:r>
              <a:rPr lang="en-US" sz="2400" dirty="0" smtClean="0"/>
              <a:t>4 Turing </a:t>
            </a:r>
            <a:r>
              <a:rPr lang="en-US" sz="2400" dirty="0" err="1" smtClean="0"/>
              <a:t>gépek</a:t>
            </a:r>
            <a:r>
              <a:rPr lang="en-US" sz="2400" dirty="0" smtClean="0"/>
              <a:t> </a:t>
            </a:r>
            <a:r>
              <a:rPr lang="en-US" sz="2400" dirty="0" err="1" smtClean="0"/>
              <a:t>osztályozása</a:t>
            </a:r>
            <a:r>
              <a:rPr lang="en-US" sz="2400" dirty="0" smtClean="0"/>
              <a:t> </a:t>
            </a:r>
            <a:r>
              <a:rPr lang="en-US" sz="2400" dirty="0" err="1" smtClean="0"/>
              <a:t>és</a:t>
            </a:r>
            <a:r>
              <a:rPr lang="en-US" sz="2400" dirty="0" smtClean="0"/>
              <a:t> </a:t>
            </a:r>
            <a:r>
              <a:rPr lang="en-US" sz="2400" dirty="0" err="1" smtClean="0"/>
              <a:t>ekvivalenciája</a:t>
            </a:r>
            <a:endParaRPr lang="en-US" sz="2400" dirty="0" smtClean="0"/>
          </a:p>
          <a:p>
            <a:r>
              <a:rPr lang="en-US" sz="2400" dirty="0" smtClean="0"/>
              <a:t>5 </a:t>
            </a:r>
            <a:r>
              <a:rPr lang="en-US" sz="2400" dirty="0" err="1" smtClean="0"/>
              <a:t>Bonyolultság</a:t>
            </a:r>
            <a:r>
              <a:rPr lang="en-US" sz="2400" dirty="0" smtClean="0"/>
              <a:t> </a:t>
            </a:r>
            <a:r>
              <a:rPr lang="en-US" sz="2400" dirty="0" err="1" smtClean="0"/>
              <a:t>és</a:t>
            </a:r>
            <a:r>
              <a:rPr lang="en-US" sz="2400" dirty="0" smtClean="0"/>
              <a:t> </a:t>
            </a:r>
            <a:r>
              <a:rPr lang="en-US" sz="2400" dirty="0" err="1" smtClean="0"/>
              <a:t>szimulációs</a:t>
            </a:r>
            <a:r>
              <a:rPr lang="en-US" sz="2400" dirty="0" smtClean="0"/>
              <a:t> </a:t>
            </a:r>
            <a:r>
              <a:rPr lang="en-US" sz="2400" dirty="0" err="1" smtClean="0"/>
              <a:t>tételek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04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Előadásaim főiskola\Számtud Falucskai\ea_05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19" y="102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-179296" y="9427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73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54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335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97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78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59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40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621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-229102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-19690" y="1628402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0098" y="1285392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64225" y="245664"/>
            <a:ext cx="98264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  <a:p>
            <a:r>
              <a:rPr lang="hu-HU" altLang="en-US" sz="1200" dirty="0" err="1"/>
              <a:t>irás</a:t>
            </a:r>
            <a:r>
              <a:rPr lang="hu-HU" altLang="en-US" sz="1200" dirty="0"/>
              <a:t> / olvasás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3320975" y="769526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02288" y="556093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 flipV="1">
            <a:off x="1566694" y="1250478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 flipV="1">
            <a:off x="2111040" y="694914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50889" y="1000496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764482" y="2270367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3494931" y="1081199"/>
            <a:ext cx="458788" cy="2017325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716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 flipH="1" flipV="1">
            <a:off x="907616" y="1479078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50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431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812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1193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1574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955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2336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2717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3098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3462205" y="257878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40" name="Freeform 27"/>
          <p:cNvSpPr>
            <a:spLocks/>
          </p:cNvSpPr>
          <p:nvPr/>
        </p:nvSpPr>
        <p:spPr bwMode="auto">
          <a:xfrm>
            <a:off x="602010" y="1981159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2076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2457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838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3219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3600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3981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4362660" y="310815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4740846" y="3099943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5486400" y="741204"/>
            <a:ext cx="37594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a k+1.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tartalma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leírása</a:t>
            </a:r>
            <a:r>
              <a:rPr lang="en-US" sz="1200" dirty="0" smtClean="0"/>
              <a:t> </a:t>
            </a:r>
            <a:r>
              <a:rPr lang="en-US" sz="1200" dirty="0" err="1" smtClean="0"/>
              <a:t>és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</a:t>
            </a:r>
            <a:r>
              <a:rPr lang="en-US" sz="1200" dirty="0" err="1" smtClean="0"/>
              <a:t>aktuális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állapota</a:t>
            </a:r>
            <a:r>
              <a:rPr lang="en-US" sz="1200" dirty="0" smtClean="0"/>
              <a:t> (</a:t>
            </a:r>
            <a:r>
              <a:rPr lang="en-US" sz="1200" dirty="0" err="1" smtClean="0"/>
              <a:t>ami</a:t>
            </a:r>
            <a:r>
              <a:rPr lang="en-US" sz="1200" dirty="0" smtClean="0"/>
              <a:t> </a:t>
            </a:r>
            <a:r>
              <a:rPr lang="en-US" sz="1200" dirty="0" err="1" smtClean="0"/>
              <a:t>ezdetben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).</a:t>
            </a:r>
          </a:p>
          <a:p>
            <a:r>
              <a:rPr lang="en-US" sz="1200" dirty="0"/>
              <a:t> </a:t>
            </a:r>
            <a:r>
              <a:rPr lang="en-US" sz="1200" dirty="0" err="1" smtClean="0"/>
              <a:t>Működése</a:t>
            </a:r>
            <a:r>
              <a:rPr lang="en-US" sz="1200" dirty="0" smtClean="0"/>
              <a:t>:</a:t>
            </a:r>
          </a:p>
          <a:p>
            <a:endParaRPr lang="en-US" sz="1200" dirty="0"/>
          </a:p>
          <a:p>
            <a:r>
              <a:rPr lang="en-US" sz="1200" dirty="0" smtClean="0"/>
              <a:t>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lépésére</a:t>
            </a:r>
            <a:r>
              <a:rPr lang="en-US" sz="1200" dirty="0" smtClean="0"/>
              <a:t>:</a:t>
            </a:r>
          </a:p>
          <a:p>
            <a:endParaRPr lang="en-US" sz="1200" dirty="0" smtClean="0"/>
          </a:p>
          <a:p>
            <a:r>
              <a:rPr lang="en-US" sz="1200" dirty="0" smtClean="0"/>
              <a:t>1. </a:t>
            </a:r>
            <a:r>
              <a:rPr lang="en-US" sz="1200" dirty="0" err="1" smtClean="0"/>
              <a:t>leolvassa</a:t>
            </a:r>
            <a:r>
              <a:rPr lang="en-US" sz="1200" dirty="0" smtClean="0"/>
              <a:t>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író-olvasó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alatti</a:t>
            </a:r>
            <a:r>
              <a:rPr lang="en-US" sz="1200" dirty="0" smtClean="0"/>
              <a:t> </a:t>
            </a:r>
            <a:r>
              <a:rPr lang="en-US" sz="1200" dirty="0" err="1" smtClean="0"/>
              <a:t>tartalmat</a:t>
            </a:r>
            <a:endParaRPr lang="en-US" sz="1200" dirty="0" smtClean="0"/>
          </a:p>
          <a:p>
            <a:r>
              <a:rPr lang="en-US" sz="1200" dirty="0" smtClean="0"/>
              <a:t>2.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,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végrehajtja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alábbiakat</a:t>
            </a:r>
            <a:r>
              <a:rPr lang="en-US" sz="1200" dirty="0" smtClean="0"/>
              <a:t>: </a:t>
            </a:r>
          </a:p>
          <a:p>
            <a:r>
              <a:rPr lang="en-US" sz="1200" dirty="0" smtClean="0"/>
              <a:t>2.1.  </a:t>
            </a:r>
            <a:r>
              <a:rPr lang="en-US" sz="1200" dirty="0" err="1" smtClean="0"/>
              <a:t>leolvassa</a:t>
            </a:r>
            <a:r>
              <a:rPr lang="en-US" sz="1200" dirty="0" smtClean="0"/>
              <a:t> a k+1. </a:t>
            </a:r>
            <a:r>
              <a:rPr lang="en-US" sz="1200" dirty="0" err="1" smtClean="0"/>
              <a:t>szalagról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aktuális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állapotához</a:t>
            </a:r>
            <a:r>
              <a:rPr lang="en-US" sz="1200" dirty="0" smtClean="0"/>
              <a:t> </a:t>
            </a:r>
            <a:r>
              <a:rPr lang="en-US" sz="1200" dirty="0" err="1" smtClean="0"/>
              <a:t>tartozó</a:t>
            </a:r>
            <a:r>
              <a:rPr lang="en-US" sz="1200" dirty="0" smtClean="0"/>
              <a:t> </a:t>
            </a:r>
            <a:r>
              <a:rPr lang="en-US" sz="1200" dirty="0" err="1" smtClean="0"/>
              <a:t>utasítássort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(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</a:t>
            </a:r>
            <a:r>
              <a:rPr lang="en-US" sz="1200" dirty="0" err="1" smtClean="0"/>
              <a:t>betű</a:t>
            </a:r>
            <a:r>
              <a:rPr lang="en-US" sz="1200" dirty="0" smtClean="0"/>
              <a:t>,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1.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betű</a:t>
            </a:r>
            <a:r>
              <a:rPr lang="en-US" sz="1200" dirty="0" smtClean="0"/>
              <a:t>, 1. </a:t>
            </a:r>
            <a:r>
              <a:rPr lang="en-US" sz="1200" dirty="0" err="1" smtClean="0"/>
              <a:t>irány</a:t>
            </a:r>
            <a:r>
              <a:rPr lang="en-US" sz="1200" dirty="0" smtClean="0"/>
              <a:t>,..,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k.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, k. </a:t>
            </a:r>
            <a:r>
              <a:rPr lang="en-US" sz="1200" dirty="0" err="1" smtClean="0"/>
              <a:t>irány</a:t>
            </a:r>
            <a:r>
              <a:rPr lang="en-US" sz="1200" dirty="0" smtClean="0"/>
              <a:t>)) </a:t>
            </a:r>
          </a:p>
          <a:p>
            <a:r>
              <a:rPr lang="en-US" sz="1200" dirty="0" smtClean="0"/>
              <a:t>2.2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író-olvasó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</a:t>
            </a:r>
            <a:r>
              <a:rPr lang="en-US" sz="1200" dirty="0" smtClean="0"/>
              <a:t>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kívánt</a:t>
            </a:r>
            <a:r>
              <a:rPr lang="en-US" sz="1200" dirty="0" smtClean="0"/>
              <a:t>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karaktert</a:t>
            </a:r>
            <a:r>
              <a:rPr lang="en-US" sz="1200" dirty="0" smtClean="0"/>
              <a:t>, s </a:t>
            </a:r>
            <a:r>
              <a:rPr lang="en-US" sz="1200" dirty="0" err="1" smtClean="0"/>
              <a:t>elmozdul</a:t>
            </a:r>
            <a:r>
              <a:rPr lang="en-US" sz="1200" dirty="0" smtClean="0"/>
              <a:t> a </a:t>
            </a:r>
            <a:r>
              <a:rPr lang="en-US" sz="1200" dirty="0" err="1" smtClean="0"/>
              <a:t>kívánt</a:t>
            </a:r>
            <a:r>
              <a:rPr lang="en-US" sz="1200" dirty="0" smtClean="0"/>
              <a:t> </a:t>
            </a:r>
            <a:r>
              <a:rPr lang="en-US" sz="1200" dirty="0" err="1" smtClean="0"/>
              <a:t>irányban</a:t>
            </a:r>
            <a:endParaRPr lang="en-US" sz="1200" dirty="0" smtClean="0"/>
          </a:p>
          <a:p>
            <a:r>
              <a:rPr lang="en-US" sz="1200" dirty="0" smtClean="0"/>
              <a:t>2.3 </a:t>
            </a:r>
            <a:r>
              <a:rPr lang="en-US" sz="1200" dirty="0" err="1" smtClean="0"/>
              <a:t>feelírja</a:t>
            </a:r>
            <a:r>
              <a:rPr lang="en-US" sz="1200" dirty="0" smtClean="0"/>
              <a:t> a k+1. </a:t>
            </a:r>
            <a:r>
              <a:rPr lang="en-US" sz="1200" dirty="0" err="1" smtClean="0"/>
              <a:t>szalagra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új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állapotot</a:t>
            </a:r>
            <a:endParaRPr lang="en-US" sz="1200" dirty="0" smtClean="0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1741958" y="3151623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6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7" name="Rectangle 13"/>
          <p:cNvSpPr>
            <a:spLocks noChangeArrowheads="1"/>
          </p:cNvSpPr>
          <p:nvPr/>
        </p:nvSpPr>
        <p:spPr bwMode="auto">
          <a:xfrm>
            <a:off x="5049571" y="272011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19" name="Rectangle 13"/>
          <p:cNvSpPr>
            <a:spLocks noChangeArrowheads="1"/>
          </p:cNvSpPr>
          <p:nvPr/>
        </p:nvSpPr>
        <p:spPr bwMode="auto">
          <a:xfrm>
            <a:off x="4539934" y="4309709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1523427" y="74650"/>
            <a:ext cx="354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Univerzális</a:t>
            </a:r>
            <a:r>
              <a:rPr lang="en-US" b="1" dirty="0" smtClean="0"/>
              <a:t> Turing </a:t>
            </a:r>
            <a:r>
              <a:rPr lang="en-US" b="1" dirty="0" err="1" smtClean="0"/>
              <a:t>gép</a:t>
            </a:r>
            <a:r>
              <a:rPr lang="en-US" b="1" dirty="0" smtClean="0"/>
              <a:t> </a:t>
            </a:r>
            <a:r>
              <a:rPr lang="en-US" b="1" dirty="0" err="1" smtClean="0"/>
              <a:t>létezése</a:t>
            </a:r>
            <a:endParaRPr lang="en-US" b="1" dirty="0"/>
          </a:p>
        </p:txBody>
      </p:sp>
      <p:sp>
        <p:nvSpPr>
          <p:cNvPr id="133" name="Rectangle 12"/>
          <p:cNvSpPr>
            <a:spLocks noChangeArrowheads="1"/>
          </p:cNvSpPr>
          <p:nvPr/>
        </p:nvSpPr>
        <p:spPr bwMode="auto">
          <a:xfrm>
            <a:off x="4775033" y="236060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39" name="Szövegdoboz 138"/>
          <p:cNvSpPr txBox="1"/>
          <p:nvPr/>
        </p:nvSpPr>
        <p:spPr>
          <a:xfrm>
            <a:off x="-301793" y="4266764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40" name="Rectangle 3"/>
          <p:cNvSpPr>
            <a:spLocks noChangeArrowheads="1"/>
          </p:cNvSpPr>
          <p:nvPr/>
        </p:nvSpPr>
        <p:spPr bwMode="auto">
          <a:xfrm>
            <a:off x="1450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1831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42" name="Rectangle 5"/>
          <p:cNvSpPr>
            <a:spLocks noChangeArrowheads="1"/>
          </p:cNvSpPr>
          <p:nvPr/>
        </p:nvSpPr>
        <p:spPr bwMode="auto">
          <a:xfrm>
            <a:off x="2212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43" name="Rectangle 7"/>
          <p:cNvSpPr>
            <a:spLocks noChangeArrowheads="1"/>
          </p:cNvSpPr>
          <p:nvPr/>
        </p:nvSpPr>
        <p:spPr bwMode="auto">
          <a:xfrm>
            <a:off x="2974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144" name="Rectangle 8"/>
          <p:cNvSpPr>
            <a:spLocks noChangeArrowheads="1"/>
          </p:cNvSpPr>
          <p:nvPr/>
        </p:nvSpPr>
        <p:spPr bwMode="auto">
          <a:xfrm>
            <a:off x="3355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45" name="Rectangle 9"/>
          <p:cNvSpPr>
            <a:spLocks noChangeArrowheads="1"/>
          </p:cNvSpPr>
          <p:nvPr/>
        </p:nvSpPr>
        <p:spPr bwMode="auto">
          <a:xfrm>
            <a:off x="3736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46" name="Rectangle 10"/>
          <p:cNvSpPr>
            <a:spLocks noChangeArrowheads="1"/>
          </p:cNvSpPr>
          <p:nvPr/>
        </p:nvSpPr>
        <p:spPr bwMode="auto">
          <a:xfrm>
            <a:off x="4117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47" name="Rectangle 11"/>
          <p:cNvSpPr>
            <a:spLocks noChangeArrowheads="1"/>
          </p:cNvSpPr>
          <p:nvPr/>
        </p:nvSpPr>
        <p:spPr bwMode="auto">
          <a:xfrm>
            <a:off x="4498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48" name="Rectangle 12"/>
          <p:cNvSpPr>
            <a:spLocks noChangeArrowheads="1"/>
          </p:cNvSpPr>
          <p:nvPr/>
        </p:nvSpPr>
        <p:spPr bwMode="auto">
          <a:xfrm>
            <a:off x="-351599" y="594506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9" name="Rectangle 14"/>
          <p:cNvSpPr>
            <a:spLocks noChangeArrowheads="1"/>
          </p:cNvSpPr>
          <p:nvPr/>
        </p:nvSpPr>
        <p:spPr bwMode="auto">
          <a:xfrm>
            <a:off x="-142187" y="4952465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50" name="Rectangle 15"/>
          <p:cNvSpPr>
            <a:spLocks noChangeArrowheads="1"/>
          </p:cNvSpPr>
          <p:nvPr/>
        </p:nvSpPr>
        <p:spPr bwMode="auto">
          <a:xfrm>
            <a:off x="-72399" y="4609455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51" name="Freeform 16"/>
          <p:cNvSpPr>
            <a:spLocks/>
          </p:cNvSpPr>
          <p:nvPr/>
        </p:nvSpPr>
        <p:spPr bwMode="auto">
          <a:xfrm>
            <a:off x="2974807" y="4451430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52" name="Rectangle 17"/>
          <p:cNvSpPr>
            <a:spLocks noChangeArrowheads="1"/>
          </p:cNvSpPr>
          <p:nvPr/>
        </p:nvSpPr>
        <p:spPr bwMode="auto">
          <a:xfrm>
            <a:off x="2547509" y="3915129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53" name="Line 20"/>
          <p:cNvSpPr>
            <a:spLocks noChangeShapeType="1"/>
          </p:cNvSpPr>
          <p:nvPr/>
        </p:nvSpPr>
        <p:spPr bwMode="auto">
          <a:xfrm flipV="1">
            <a:off x="3198478" y="4093589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4" name="Rectangle 21"/>
          <p:cNvSpPr>
            <a:spLocks noChangeArrowheads="1"/>
          </p:cNvSpPr>
          <p:nvPr/>
        </p:nvSpPr>
        <p:spPr bwMode="auto">
          <a:xfrm>
            <a:off x="579791" y="3880156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155" name="Line 22"/>
          <p:cNvSpPr>
            <a:spLocks noChangeShapeType="1"/>
          </p:cNvSpPr>
          <p:nvPr/>
        </p:nvSpPr>
        <p:spPr bwMode="auto">
          <a:xfrm flipH="1" flipV="1">
            <a:off x="1444197" y="4574541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6" name="Line 23"/>
          <p:cNvSpPr>
            <a:spLocks noChangeShapeType="1"/>
          </p:cNvSpPr>
          <p:nvPr/>
        </p:nvSpPr>
        <p:spPr bwMode="auto">
          <a:xfrm flipH="1" flipV="1">
            <a:off x="1988543" y="4018977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57" name="Rectangle 24"/>
          <p:cNvSpPr>
            <a:spLocks noChangeArrowheads="1"/>
          </p:cNvSpPr>
          <p:nvPr/>
        </p:nvSpPr>
        <p:spPr bwMode="auto">
          <a:xfrm>
            <a:off x="628392" y="4324559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158" name="Rectangle 28"/>
          <p:cNvSpPr>
            <a:spLocks noChangeArrowheads="1"/>
          </p:cNvSpPr>
          <p:nvPr/>
        </p:nvSpPr>
        <p:spPr bwMode="auto">
          <a:xfrm>
            <a:off x="641985" y="5594430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159" name="Freeform 16"/>
          <p:cNvSpPr>
            <a:spLocks/>
          </p:cNvSpPr>
          <p:nvPr/>
        </p:nvSpPr>
        <p:spPr bwMode="auto">
          <a:xfrm>
            <a:off x="3427240" y="4448529"/>
            <a:ext cx="458788" cy="1873291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60" name="Rectangle 5"/>
          <p:cNvSpPr>
            <a:spLocks noChangeArrowheads="1"/>
          </p:cNvSpPr>
          <p:nvPr/>
        </p:nvSpPr>
        <p:spPr bwMode="auto">
          <a:xfrm>
            <a:off x="2593807" y="4917874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161" name="Rectangle 12"/>
          <p:cNvSpPr>
            <a:spLocks noChangeArrowheads="1"/>
          </p:cNvSpPr>
          <p:nvPr/>
        </p:nvSpPr>
        <p:spPr bwMode="auto">
          <a:xfrm>
            <a:off x="1146007" y="499407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62" name="Line 22"/>
          <p:cNvSpPr>
            <a:spLocks noChangeShapeType="1"/>
          </p:cNvSpPr>
          <p:nvPr/>
        </p:nvSpPr>
        <p:spPr bwMode="auto">
          <a:xfrm flipH="1" flipV="1">
            <a:off x="785119" y="4803141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63" name="Rectangle 3"/>
          <p:cNvSpPr>
            <a:spLocks noChangeArrowheads="1"/>
          </p:cNvSpPr>
          <p:nvPr/>
        </p:nvSpPr>
        <p:spPr bwMode="auto">
          <a:xfrm>
            <a:off x="-72399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308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165" name="Rectangle 5"/>
          <p:cNvSpPr>
            <a:spLocks noChangeArrowheads="1"/>
          </p:cNvSpPr>
          <p:nvPr/>
        </p:nvSpPr>
        <p:spPr bwMode="auto">
          <a:xfrm>
            <a:off x="689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166" name="Rectangle 6"/>
          <p:cNvSpPr>
            <a:spLocks noChangeArrowheads="1"/>
          </p:cNvSpPr>
          <p:nvPr/>
        </p:nvSpPr>
        <p:spPr bwMode="auto">
          <a:xfrm>
            <a:off x="1070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167" name="Rectangle 7"/>
          <p:cNvSpPr>
            <a:spLocks noChangeArrowheads="1"/>
          </p:cNvSpPr>
          <p:nvPr/>
        </p:nvSpPr>
        <p:spPr bwMode="auto">
          <a:xfrm>
            <a:off x="1451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168" name="Rectangle 8"/>
          <p:cNvSpPr>
            <a:spLocks noChangeArrowheads="1"/>
          </p:cNvSpPr>
          <p:nvPr/>
        </p:nvSpPr>
        <p:spPr bwMode="auto">
          <a:xfrm>
            <a:off x="1832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169" name="Rectangle 9"/>
          <p:cNvSpPr>
            <a:spLocks noChangeArrowheads="1"/>
          </p:cNvSpPr>
          <p:nvPr/>
        </p:nvSpPr>
        <p:spPr bwMode="auto">
          <a:xfrm>
            <a:off x="2213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170" name="Rectangle 10"/>
          <p:cNvSpPr>
            <a:spLocks noChangeArrowheads="1"/>
          </p:cNvSpPr>
          <p:nvPr/>
        </p:nvSpPr>
        <p:spPr bwMode="auto">
          <a:xfrm>
            <a:off x="2594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171" name="Rectangle 11"/>
          <p:cNvSpPr>
            <a:spLocks noChangeArrowheads="1"/>
          </p:cNvSpPr>
          <p:nvPr/>
        </p:nvSpPr>
        <p:spPr bwMode="auto">
          <a:xfrm>
            <a:off x="2975601" y="590877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72" name="Rectangle 12"/>
          <p:cNvSpPr>
            <a:spLocks noChangeArrowheads="1"/>
          </p:cNvSpPr>
          <p:nvPr/>
        </p:nvSpPr>
        <p:spPr bwMode="auto">
          <a:xfrm>
            <a:off x="3339708" y="594506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73" name="Freeform 27"/>
          <p:cNvSpPr>
            <a:spLocks/>
          </p:cNvSpPr>
          <p:nvPr/>
        </p:nvSpPr>
        <p:spPr bwMode="auto">
          <a:xfrm>
            <a:off x="479513" y="5305222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4" name="Freeform 16"/>
          <p:cNvSpPr>
            <a:spLocks/>
          </p:cNvSpPr>
          <p:nvPr/>
        </p:nvSpPr>
        <p:spPr bwMode="auto">
          <a:xfrm>
            <a:off x="2519075" y="4448529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5" name="Rectangle 3"/>
          <p:cNvSpPr>
            <a:spLocks noChangeArrowheads="1"/>
          </p:cNvSpPr>
          <p:nvPr/>
        </p:nvSpPr>
        <p:spPr bwMode="auto">
          <a:xfrm>
            <a:off x="1976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176" name="Rectangle 4"/>
          <p:cNvSpPr>
            <a:spLocks noChangeArrowheads="1"/>
          </p:cNvSpPr>
          <p:nvPr/>
        </p:nvSpPr>
        <p:spPr bwMode="auto">
          <a:xfrm>
            <a:off x="2357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177" name="Rectangle 5"/>
          <p:cNvSpPr>
            <a:spLocks noChangeArrowheads="1"/>
          </p:cNvSpPr>
          <p:nvPr/>
        </p:nvSpPr>
        <p:spPr bwMode="auto">
          <a:xfrm>
            <a:off x="2738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178" name="Rectangle 6"/>
          <p:cNvSpPr>
            <a:spLocks noChangeArrowheads="1"/>
          </p:cNvSpPr>
          <p:nvPr/>
        </p:nvSpPr>
        <p:spPr bwMode="auto">
          <a:xfrm>
            <a:off x="3119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179" name="Rectangle 7"/>
          <p:cNvSpPr>
            <a:spLocks noChangeArrowheads="1"/>
          </p:cNvSpPr>
          <p:nvPr/>
        </p:nvSpPr>
        <p:spPr bwMode="auto">
          <a:xfrm>
            <a:off x="3500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180" name="Rectangle 8"/>
          <p:cNvSpPr>
            <a:spLocks noChangeArrowheads="1"/>
          </p:cNvSpPr>
          <p:nvPr/>
        </p:nvSpPr>
        <p:spPr bwMode="auto">
          <a:xfrm>
            <a:off x="3881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181" name="Rectangle 9"/>
          <p:cNvSpPr>
            <a:spLocks noChangeArrowheads="1"/>
          </p:cNvSpPr>
          <p:nvPr/>
        </p:nvSpPr>
        <p:spPr bwMode="auto">
          <a:xfrm>
            <a:off x="4262009" y="6372912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182" name="Rectangle 10"/>
          <p:cNvSpPr>
            <a:spLocks noChangeArrowheads="1"/>
          </p:cNvSpPr>
          <p:nvPr/>
        </p:nvSpPr>
        <p:spPr bwMode="auto">
          <a:xfrm>
            <a:off x="4640195" y="636470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83" name="Rectangle 12"/>
          <p:cNvSpPr>
            <a:spLocks noChangeArrowheads="1"/>
          </p:cNvSpPr>
          <p:nvPr/>
        </p:nvSpPr>
        <p:spPr bwMode="auto">
          <a:xfrm>
            <a:off x="1641307" y="679667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4" name="Rectangle 13"/>
          <p:cNvSpPr>
            <a:spLocks noChangeArrowheads="1"/>
          </p:cNvSpPr>
          <p:nvPr/>
        </p:nvSpPr>
        <p:spPr bwMode="auto">
          <a:xfrm>
            <a:off x="4879807" y="482805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5" name="Rectangle 13"/>
          <p:cNvSpPr>
            <a:spLocks noChangeArrowheads="1"/>
          </p:cNvSpPr>
          <p:nvPr/>
        </p:nvSpPr>
        <p:spPr bwMode="auto">
          <a:xfrm>
            <a:off x="4927074" y="6044179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6" name="Rectangle 3"/>
          <p:cNvSpPr>
            <a:spLocks noChangeArrowheads="1"/>
          </p:cNvSpPr>
          <p:nvPr/>
        </p:nvSpPr>
        <p:spPr bwMode="auto">
          <a:xfrm>
            <a:off x="5821243" y="3991329"/>
            <a:ext cx="133691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 </a:t>
            </a:r>
            <a:endParaRPr lang="hu-HU" altLang="en-US" sz="1200" dirty="0"/>
          </a:p>
        </p:txBody>
      </p:sp>
      <p:sp>
        <p:nvSpPr>
          <p:cNvPr id="187" name="Rectangle 10"/>
          <p:cNvSpPr>
            <a:spLocks noChangeArrowheads="1"/>
          </p:cNvSpPr>
          <p:nvPr/>
        </p:nvSpPr>
        <p:spPr bwMode="auto">
          <a:xfrm>
            <a:off x="7169883" y="3994356"/>
            <a:ext cx="154682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88" name="Rectangle 12"/>
          <p:cNvSpPr>
            <a:spLocks noChangeArrowheads="1"/>
          </p:cNvSpPr>
          <p:nvPr/>
        </p:nvSpPr>
        <p:spPr bwMode="auto">
          <a:xfrm>
            <a:off x="4652536" y="568466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9" name="Szövegdoboz 188"/>
          <p:cNvSpPr txBox="1"/>
          <p:nvPr/>
        </p:nvSpPr>
        <p:spPr>
          <a:xfrm>
            <a:off x="6011743" y="4007071"/>
            <a:ext cx="835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 </a:t>
            </a:r>
            <a:r>
              <a:rPr lang="en-US" sz="1400" dirty="0" err="1" smtClean="0"/>
              <a:t>leírása</a:t>
            </a:r>
            <a:endParaRPr lang="en-US" sz="1400" dirty="0"/>
          </a:p>
        </p:txBody>
      </p:sp>
      <p:sp>
        <p:nvSpPr>
          <p:cNvPr id="190" name="Szövegdoboz 189"/>
          <p:cNvSpPr txBox="1"/>
          <p:nvPr/>
        </p:nvSpPr>
        <p:spPr>
          <a:xfrm>
            <a:off x="7158510" y="4030967"/>
            <a:ext cx="1600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 </a:t>
            </a:r>
            <a:r>
              <a:rPr lang="en-US" sz="1400" dirty="0" err="1" smtClean="0"/>
              <a:t>aktuális</a:t>
            </a:r>
            <a:r>
              <a:rPr lang="en-US" sz="1400" dirty="0"/>
              <a:t> </a:t>
            </a:r>
            <a:r>
              <a:rPr lang="en-US" sz="1400" dirty="0" err="1" smtClean="0"/>
              <a:t>állapota</a:t>
            </a:r>
            <a:endParaRPr lang="en-US" sz="1400" dirty="0"/>
          </a:p>
        </p:txBody>
      </p:sp>
      <p:sp>
        <p:nvSpPr>
          <p:cNvPr id="191" name="Freeform 27"/>
          <p:cNvSpPr>
            <a:spLocks/>
          </p:cNvSpPr>
          <p:nvPr/>
        </p:nvSpPr>
        <p:spPr bwMode="auto">
          <a:xfrm>
            <a:off x="3767018" y="3941849"/>
            <a:ext cx="2054225" cy="50668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92" name="Szövegdoboz 191"/>
          <p:cNvSpPr txBox="1"/>
          <p:nvPr/>
        </p:nvSpPr>
        <p:spPr>
          <a:xfrm>
            <a:off x="6502209" y="4440498"/>
            <a:ext cx="99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k+1. </a:t>
            </a:r>
            <a:r>
              <a:rPr lang="en-US" sz="1400" dirty="0" err="1" smtClean="0"/>
              <a:t>szalag</a:t>
            </a:r>
            <a:endParaRPr lang="en-US" sz="1400" dirty="0"/>
          </a:p>
        </p:txBody>
      </p:sp>
      <p:sp>
        <p:nvSpPr>
          <p:cNvPr id="193" name="Szövegdoboz 192"/>
          <p:cNvSpPr txBox="1"/>
          <p:nvPr/>
        </p:nvSpPr>
        <p:spPr>
          <a:xfrm>
            <a:off x="97883" y="694913"/>
            <a:ext cx="682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 </a:t>
            </a:r>
            <a:r>
              <a:rPr lang="en-US" sz="1400" b="1" dirty="0" err="1" smtClean="0"/>
              <a:t>gép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94" name="Szövegdoboz 193"/>
          <p:cNvSpPr txBox="1"/>
          <p:nvPr/>
        </p:nvSpPr>
        <p:spPr>
          <a:xfrm>
            <a:off x="97883" y="3572379"/>
            <a:ext cx="2399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Univerzális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szimuláló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gép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95" name="Szövegdoboz 194"/>
          <p:cNvSpPr txBox="1"/>
          <p:nvPr/>
        </p:nvSpPr>
        <p:spPr>
          <a:xfrm>
            <a:off x="5821243" y="319398"/>
            <a:ext cx="2225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94249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179296" y="9427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73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954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335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97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478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859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40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endParaRPr lang="hu-HU" altLang="en-US" sz="1200" dirty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621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-229102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8876988" y="269817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-19690" y="1628402"/>
            <a:ext cx="1134926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végtelen szalag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0098" y="1285392"/>
            <a:ext cx="86401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„rekeszek”</a:t>
            </a: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4164225" y="245664"/>
            <a:ext cx="98264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  <a:p>
            <a:r>
              <a:rPr lang="hu-HU" altLang="en-US" sz="1200" dirty="0" err="1"/>
              <a:t>irás</a:t>
            </a:r>
            <a:r>
              <a:rPr lang="hu-HU" altLang="en-US" sz="1200" dirty="0"/>
              <a:t> / olvasás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3320975" y="769526"/>
            <a:ext cx="1063531" cy="55099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02288" y="556093"/>
            <a:ext cx="1335302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véges állapotú gép</a:t>
            </a: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 flipV="1">
            <a:off x="1566694" y="1250478"/>
            <a:ext cx="531812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 flipV="1">
            <a:off x="2111040" y="694914"/>
            <a:ext cx="530225" cy="1492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50889" y="1000496"/>
            <a:ext cx="872034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szimbólum</a:t>
            </a: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764482" y="2270367"/>
            <a:ext cx="1639873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altLang="en-US" sz="1200" dirty="0"/>
              <a:t>balra / jobbra mozdulás</a:t>
            </a:r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3549737" y="1124466"/>
            <a:ext cx="458788" cy="2339872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2716304" y="159381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8</a:t>
            </a:r>
          </a:p>
        </p:txBody>
      </p:sp>
      <p:sp>
        <p:nvSpPr>
          <p:cNvPr id="3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 flipH="1" flipV="1">
            <a:off x="907616" y="1479078"/>
            <a:ext cx="681489" cy="29864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50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1</a:t>
            </a:r>
            <a:endParaRPr lang="hu-HU" altLang="en-US" sz="1200" dirty="0"/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431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2</a:t>
            </a:r>
            <a:endParaRPr lang="hu-HU" altLang="en-US" sz="1200" dirty="0"/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812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3</a:t>
            </a:r>
            <a:endParaRPr lang="hu-HU" altLang="en-US" sz="1200" dirty="0"/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1193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4</a:t>
            </a:r>
            <a:endParaRPr lang="hu-HU" altLang="en-US" sz="1200" dirty="0"/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1574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1955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6</a:t>
            </a:r>
            <a:endParaRPr lang="hu-HU" altLang="en-US" sz="1200" dirty="0"/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2336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y</a:t>
            </a:r>
            <a:r>
              <a:rPr lang="en-US" altLang="en-US" sz="1200" dirty="0" smtClean="0"/>
              <a:t>7</a:t>
            </a:r>
            <a:endParaRPr lang="hu-HU" altLang="en-US" sz="1200" dirty="0"/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2717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r>
              <a:rPr lang="en-US" altLang="en-US" sz="1200" dirty="0"/>
              <a:t>y</a:t>
            </a:r>
            <a:r>
              <a:rPr lang="en-US" altLang="en-US" sz="1200" dirty="0" smtClean="0"/>
              <a:t>8</a:t>
            </a:r>
            <a:endParaRPr lang="hu-HU" altLang="en-US" sz="1200" dirty="0"/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3098098" y="258470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>
            <a:off x="3462205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602010" y="1981159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89" name="Rectangle 3"/>
          <p:cNvSpPr>
            <a:spLocks noChangeArrowheads="1"/>
          </p:cNvSpPr>
          <p:nvPr/>
        </p:nvSpPr>
        <p:spPr bwMode="auto">
          <a:xfrm>
            <a:off x="2098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90" name="Rectangle 4"/>
          <p:cNvSpPr>
            <a:spLocks noChangeArrowheads="1"/>
          </p:cNvSpPr>
          <p:nvPr/>
        </p:nvSpPr>
        <p:spPr bwMode="auto">
          <a:xfrm>
            <a:off x="2479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91" name="Rectangle 5"/>
          <p:cNvSpPr>
            <a:spLocks noChangeArrowheads="1"/>
          </p:cNvSpPr>
          <p:nvPr/>
        </p:nvSpPr>
        <p:spPr bwMode="auto">
          <a:xfrm>
            <a:off x="2860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92" name="Rectangle 6"/>
          <p:cNvSpPr>
            <a:spLocks noChangeArrowheads="1"/>
          </p:cNvSpPr>
          <p:nvPr/>
        </p:nvSpPr>
        <p:spPr bwMode="auto">
          <a:xfrm>
            <a:off x="3241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3622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z5</a:t>
            </a:r>
            <a:endParaRPr lang="hu-HU" altLang="en-US" sz="1200" dirty="0"/>
          </a:p>
        </p:txBody>
      </p:sp>
      <p:sp>
        <p:nvSpPr>
          <p:cNvPr id="94" name="Rectangle 8"/>
          <p:cNvSpPr>
            <a:spLocks noChangeArrowheads="1"/>
          </p:cNvSpPr>
          <p:nvPr/>
        </p:nvSpPr>
        <p:spPr bwMode="auto">
          <a:xfrm>
            <a:off x="4003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95" name="Rectangle 9"/>
          <p:cNvSpPr>
            <a:spLocks noChangeArrowheads="1"/>
          </p:cNvSpPr>
          <p:nvPr/>
        </p:nvSpPr>
        <p:spPr bwMode="auto">
          <a:xfrm>
            <a:off x="4384506" y="342913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endParaRPr lang="hu-HU" altLang="en-US" sz="1200" dirty="0"/>
          </a:p>
        </p:txBody>
      </p:sp>
      <p:sp>
        <p:nvSpPr>
          <p:cNvPr id="96" name="Rectangle 10"/>
          <p:cNvSpPr>
            <a:spLocks noChangeArrowheads="1"/>
          </p:cNvSpPr>
          <p:nvPr/>
        </p:nvSpPr>
        <p:spPr bwMode="auto">
          <a:xfrm>
            <a:off x="4762692" y="3420928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5181080" y="347260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>
            <a:off x="10134600" y="629211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5" name="Freeform 27"/>
          <p:cNvSpPr>
            <a:spLocks/>
          </p:cNvSpPr>
          <p:nvPr/>
        </p:nvSpPr>
        <p:spPr bwMode="auto">
          <a:xfrm>
            <a:off x="5883969" y="6242856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06" name="Rectangle 3"/>
          <p:cNvSpPr>
            <a:spLocks noChangeArrowheads="1"/>
          </p:cNvSpPr>
          <p:nvPr/>
        </p:nvSpPr>
        <p:spPr bwMode="auto">
          <a:xfrm>
            <a:off x="5066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x1</a:t>
            </a:r>
            <a:endParaRPr lang="hu-HU" altLang="en-US" sz="1200" dirty="0"/>
          </a:p>
        </p:txBody>
      </p:sp>
      <p:sp>
        <p:nvSpPr>
          <p:cNvPr id="107" name="Rectangle 4"/>
          <p:cNvSpPr>
            <a:spLocks noChangeArrowheads="1"/>
          </p:cNvSpPr>
          <p:nvPr/>
        </p:nvSpPr>
        <p:spPr bwMode="auto">
          <a:xfrm>
            <a:off x="5447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08" name="Rectangle 5"/>
          <p:cNvSpPr>
            <a:spLocks noChangeArrowheads="1"/>
          </p:cNvSpPr>
          <p:nvPr/>
        </p:nvSpPr>
        <p:spPr bwMode="auto">
          <a:xfrm>
            <a:off x="5828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09" name="Rectangle 6"/>
          <p:cNvSpPr>
            <a:spLocks noChangeArrowheads="1"/>
          </p:cNvSpPr>
          <p:nvPr/>
        </p:nvSpPr>
        <p:spPr bwMode="auto">
          <a:xfrm>
            <a:off x="6209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x4</a:t>
            </a:r>
            <a:endParaRPr lang="hu-HU" altLang="en-US" sz="1200" dirty="0"/>
          </a:p>
        </p:txBody>
      </p:sp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6590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*x5</a:t>
            </a:r>
            <a:endParaRPr lang="hu-HU" altLang="en-US" sz="1200" dirty="0"/>
          </a:p>
        </p:txBody>
      </p:sp>
      <p:sp>
        <p:nvSpPr>
          <p:cNvPr id="111" name="Rectangle 8"/>
          <p:cNvSpPr>
            <a:spLocks noChangeArrowheads="1"/>
          </p:cNvSpPr>
          <p:nvPr/>
        </p:nvSpPr>
        <p:spPr bwMode="auto">
          <a:xfrm>
            <a:off x="6971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12" name="Rectangle 9"/>
          <p:cNvSpPr>
            <a:spLocks noChangeArrowheads="1"/>
          </p:cNvSpPr>
          <p:nvPr/>
        </p:nvSpPr>
        <p:spPr bwMode="auto">
          <a:xfrm>
            <a:off x="7352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13" name="Rectangle 10"/>
          <p:cNvSpPr>
            <a:spLocks noChangeArrowheads="1"/>
          </p:cNvSpPr>
          <p:nvPr/>
        </p:nvSpPr>
        <p:spPr bwMode="auto">
          <a:xfrm>
            <a:off x="7733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14" name="Rectangle 11"/>
          <p:cNvSpPr>
            <a:spLocks noChangeArrowheads="1"/>
          </p:cNvSpPr>
          <p:nvPr/>
        </p:nvSpPr>
        <p:spPr bwMode="auto">
          <a:xfrm>
            <a:off x="8114143" y="5102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15" name="Rectangle 13"/>
          <p:cNvSpPr>
            <a:spLocks noChangeArrowheads="1"/>
          </p:cNvSpPr>
          <p:nvPr/>
        </p:nvSpPr>
        <p:spPr bwMode="auto">
          <a:xfrm>
            <a:off x="11336006" y="1781633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48" name="Rectangle 3"/>
          <p:cNvSpPr>
            <a:spLocks noChangeArrowheads="1"/>
          </p:cNvSpPr>
          <p:nvPr/>
        </p:nvSpPr>
        <p:spPr bwMode="auto">
          <a:xfrm>
            <a:off x="5066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y5</a:t>
            </a:r>
            <a:endParaRPr lang="hu-HU" altLang="en-US" sz="1200" dirty="0"/>
          </a:p>
        </p:txBody>
      </p:sp>
      <p:sp>
        <p:nvSpPr>
          <p:cNvPr id="149" name="Rectangle 4"/>
          <p:cNvSpPr>
            <a:spLocks noChangeArrowheads="1"/>
          </p:cNvSpPr>
          <p:nvPr/>
        </p:nvSpPr>
        <p:spPr bwMode="auto">
          <a:xfrm>
            <a:off x="5447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y6</a:t>
            </a:r>
            <a:endParaRPr lang="hu-HU" altLang="en-US" sz="1200" dirty="0"/>
          </a:p>
        </p:txBody>
      </p:sp>
      <p:sp>
        <p:nvSpPr>
          <p:cNvPr id="150" name="Rectangle 5"/>
          <p:cNvSpPr>
            <a:spLocks noChangeArrowheads="1"/>
          </p:cNvSpPr>
          <p:nvPr/>
        </p:nvSpPr>
        <p:spPr bwMode="auto">
          <a:xfrm>
            <a:off x="5828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y7</a:t>
            </a:r>
            <a:endParaRPr lang="hu-HU" altLang="en-US" sz="1200" dirty="0"/>
          </a:p>
        </p:txBody>
      </p:sp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6209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*y8</a:t>
            </a:r>
            <a:endParaRPr lang="hu-HU" altLang="en-US" sz="1200" dirty="0"/>
          </a:p>
        </p:txBody>
      </p:sp>
      <p:sp>
        <p:nvSpPr>
          <p:cNvPr id="152" name="Rectangle 7"/>
          <p:cNvSpPr>
            <a:spLocks noChangeArrowheads="1"/>
          </p:cNvSpPr>
          <p:nvPr/>
        </p:nvSpPr>
        <p:spPr bwMode="auto">
          <a:xfrm>
            <a:off x="6590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3" name="Rectangle 8"/>
          <p:cNvSpPr>
            <a:spLocks noChangeArrowheads="1"/>
          </p:cNvSpPr>
          <p:nvPr/>
        </p:nvSpPr>
        <p:spPr bwMode="auto">
          <a:xfrm>
            <a:off x="6971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4" name="Rectangle 9"/>
          <p:cNvSpPr>
            <a:spLocks noChangeArrowheads="1"/>
          </p:cNvSpPr>
          <p:nvPr/>
        </p:nvSpPr>
        <p:spPr bwMode="auto">
          <a:xfrm>
            <a:off x="7352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5" name="Rectangle 10"/>
          <p:cNvSpPr>
            <a:spLocks noChangeArrowheads="1"/>
          </p:cNvSpPr>
          <p:nvPr/>
        </p:nvSpPr>
        <p:spPr bwMode="auto">
          <a:xfrm>
            <a:off x="7733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.</a:t>
            </a:r>
          </a:p>
        </p:txBody>
      </p:sp>
      <p:sp>
        <p:nvSpPr>
          <p:cNvPr id="156" name="Rectangle 11"/>
          <p:cNvSpPr>
            <a:spLocks noChangeArrowheads="1"/>
          </p:cNvSpPr>
          <p:nvPr/>
        </p:nvSpPr>
        <p:spPr bwMode="auto">
          <a:xfrm>
            <a:off x="8114143" y="5483496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57" name="Rectangle 13"/>
          <p:cNvSpPr>
            <a:spLocks noChangeArrowheads="1"/>
          </p:cNvSpPr>
          <p:nvPr/>
        </p:nvSpPr>
        <p:spPr bwMode="auto">
          <a:xfrm>
            <a:off x="11336006" y="2162633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58" name="Rectangle 13"/>
          <p:cNvSpPr>
            <a:spLocks noChangeArrowheads="1"/>
          </p:cNvSpPr>
          <p:nvPr/>
        </p:nvSpPr>
        <p:spPr bwMode="auto">
          <a:xfrm>
            <a:off x="7140364" y="518692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60" name="Rectangle 3"/>
          <p:cNvSpPr>
            <a:spLocks noChangeArrowheads="1"/>
          </p:cNvSpPr>
          <p:nvPr/>
        </p:nvSpPr>
        <p:spPr bwMode="auto">
          <a:xfrm>
            <a:off x="5066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61" name="Rectangle 4"/>
          <p:cNvSpPr>
            <a:spLocks noChangeArrowheads="1"/>
          </p:cNvSpPr>
          <p:nvPr/>
        </p:nvSpPr>
        <p:spPr bwMode="auto">
          <a:xfrm>
            <a:off x="5447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162" name="Rectangle 5"/>
          <p:cNvSpPr>
            <a:spLocks noChangeArrowheads="1"/>
          </p:cNvSpPr>
          <p:nvPr/>
        </p:nvSpPr>
        <p:spPr bwMode="auto">
          <a:xfrm>
            <a:off x="5828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163" name="Rectangle 6"/>
          <p:cNvSpPr>
            <a:spLocks noChangeArrowheads="1"/>
          </p:cNvSpPr>
          <p:nvPr/>
        </p:nvSpPr>
        <p:spPr bwMode="auto">
          <a:xfrm>
            <a:off x="6209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164" name="Rectangle 7"/>
          <p:cNvSpPr>
            <a:spLocks noChangeArrowheads="1"/>
          </p:cNvSpPr>
          <p:nvPr/>
        </p:nvSpPr>
        <p:spPr bwMode="auto">
          <a:xfrm>
            <a:off x="6590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165" name="Rectangle 8"/>
          <p:cNvSpPr>
            <a:spLocks noChangeArrowheads="1"/>
          </p:cNvSpPr>
          <p:nvPr/>
        </p:nvSpPr>
        <p:spPr bwMode="auto">
          <a:xfrm>
            <a:off x="6971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*z5</a:t>
            </a:r>
            <a:endParaRPr lang="hu-HU" altLang="en-US" sz="1200" dirty="0"/>
          </a:p>
        </p:txBody>
      </p:sp>
      <p:sp>
        <p:nvSpPr>
          <p:cNvPr id="166" name="Rectangle 9"/>
          <p:cNvSpPr>
            <a:spLocks noChangeArrowheads="1"/>
          </p:cNvSpPr>
          <p:nvPr/>
        </p:nvSpPr>
        <p:spPr bwMode="auto">
          <a:xfrm>
            <a:off x="7352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167" name="Rectangle 10"/>
          <p:cNvSpPr>
            <a:spLocks noChangeArrowheads="1"/>
          </p:cNvSpPr>
          <p:nvPr/>
        </p:nvSpPr>
        <p:spPr bwMode="auto">
          <a:xfrm>
            <a:off x="7733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68" name="Rectangle 11"/>
          <p:cNvSpPr>
            <a:spLocks noChangeArrowheads="1"/>
          </p:cNvSpPr>
          <p:nvPr/>
        </p:nvSpPr>
        <p:spPr bwMode="auto">
          <a:xfrm>
            <a:off x="8114143" y="5844529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169" name="Rectangle 12"/>
          <p:cNvSpPr>
            <a:spLocks noChangeArrowheads="1"/>
          </p:cNvSpPr>
          <p:nvPr/>
        </p:nvSpPr>
        <p:spPr bwMode="auto">
          <a:xfrm>
            <a:off x="7119061" y="585275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70" name="Rectangle 13"/>
          <p:cNvSpPr>
            <a:spLocks noChangeArrowheads="1"/>
          </p:cNvSpPr>
          <p:nvPr/>
        </p:nvSpPr>
        <p:spPr bwMode="auto">
          <a:xfrm>
            <a:off x="11336006" y="2565312"/>
            <a:ext cx="320601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400"/>
              <a:t>...</a:t>
            </a:r>
          </a:p>
        </p:txBody>
      </p:sp>
      <p:sp>
        <p:nvSpPr>
          <p:cNvPr id="172" name="Rectangle 13"/>
          <p:cNvSpPr>
            <a:spLocks noChangeArrowheads="1"/>
          </p:cNvSpPr>
          <p:nvPr/>
        </p:nvSpPr>
        <p:spPr bwMode="auto">
          <a:xfrm>
            <a:off x="7133436" y="5585984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173" name="Freeform 16"/>
          <p:cNvSpPr>
            <a:spLocks/>
          </p:cNvSpPr>
          <p:nvPr/>
        </p:nvSpPr>
        <p:spPr bwMode="auto">
          <a:xfrm>
            <a:off x="6615838" y="4645942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74" name="Rectangle 17"/>
          <p:cNvSpPr>
            <a:spLocks noChangeArrowheads="1"/>
          </p:cNvSpPr>
          <p:nvPr/>
        </p:nvSpPr>
        <p:spPr bwMode="auto">
          <a:xfrm>
            <a:off x="6468114" y="4112542"/>
            <a:ext cx="57149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176" name="Szövegdoboz 175"/>
          <p:cNvSpPr txBox="1"/>
          <p:nvPr/>
        </p:nvSpPr>
        <p:spPr>
          <a:xfrm>
            <a:off x="72263" y="3988686"/>
            <a:ext cx="41953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1.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szereplő</a:t>
            </a:r>
            <a:r>
              <a:rPr lang="en-US" sz="1200" dirty="0" smtClean="0"/>
              <a:t> 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betűjét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 smtClean="0"/>
              <a:t>     </a:t>
            </a:r>
            <a:r>
              <a:rPr lang="en-US" sz="1200" dirty="0" err="1" smtClean="0"/>
              <a:t>megjelöli</a:t>
            </a:r>
            <a:endParaRPr lang="en-US" sz="1200" dirty="0" smtClean="0"/>
          </a:p>
          <a:p>
            <a:r>
              <a:rPr lang="en-US" sz="1200" dirty="0" smtClean="0"/>
              <a:t> 2.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működését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alábbi</a:t>
            </a:r>
            <a:r>
              <a:rPr lang="en-US" sz="1200" dirty="0" smtClean="0"/>
              <a:t> </a:t>
            </a:r>
            <a:r>
              <a:rPr lang="en-US" sz="1200" dirty="0" err="1" smtClean="0"/>
              <a:t>módon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      </a:t>
            </a:r>
            <a:r>
              <a:rPr lang="en-US" sz="1200" dirty="0" err="1" smtClean="0"/>
              <a:t>szimulálja</a:t>
            </a:r>
            <a:r>
              <a:rPr lang="en-US" sz="1200" dirty="0" smtClean="0"/>
              <a:t>: </a:t>
            </a:r>
          </a:p>
          <a:p>
            <a:r>
              <a:rPr lang="en-US" sz="1200" dirty="0" smtClean="0"/>
              <a:t>2.1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 smtClean="0"/>
              <a:t>2.2 </a:t>
            </a:r>
            <a:r>
              <a:rPr lang="en-US" sz="1200" dirty="0" err="1" smtClean="0"/>
              <a:t>átmegy</a:t>
            </a:r>
            <a:r>
              <a:rPr lang="en-US" sz="1200" dirty="0" smtClean="0"/>
              <a:t> </a:t>
            </a:r>
            <a:r>
              <a:rPr lang="en-US" sz="1200" dirty="0" err="1" smtClean="0"/>
              <a:t>abba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állapotba</a:t>
            </a:r>
            <a:r>
              <a:rPr lang="en-US" sz="1200" dirty="0" smtClean="0"/>
              <a:t>, </a:t>
            </a:r>
            <a:r>
              <a:rPr lang="en-US" sz="1200" dirty="0" err="1" smtClean="0"/>
              <a:t>melybe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k-</a:t>
            </a:r>
            <a:r>
              <a:rPr lang="en-US" sz="1200" dirty="0" err="1" smtClean="0"/>
              <a:t>szalagos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átment</a:t>
            </a:r>
            <a:r>
              <a:rPr lang="en-US" sz="1200" dirty="0" smtClean="0"/>
              <a:t> </a:t>
            </a:r>
            <a:r>
              <a:rPr lang="en-US" sz="1200" dirty="0" err="1" smtClean="0"/>
              <a:t>volna</a:t>
            </a:r>
            <a:r>
              <a:rPr lang="en-US" sz="1200" dirty="0" smtClean="0"/>
              <a:t>, s 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 ha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</a:t>
            </a:r>
            <a:endParaRPr lang="en-US" sz="1200" dirty="0" smtClean="0"/>
          </a:p>
          <a:p>
            <a:r>
              <a:rPr lang="en-US" sz="1200" dirty="0" smtClean="0"/>
              <a:t>2.3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  <a:r>
              <a:rPr lang="en-US" sz="1200" dirty="0" err="1" smtClean="0"/>
              <a:t>amit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írt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volna</a:t>
            </a:r>
            <a:r>
              <a:rPr lang="en-US" sz="1200" dirty="0" smtClean="0"/>
              <a:t> be a </a:t>
            </a:r>
            <a:r>
              <a:rPr lang="en-US" sz="1200" dirty="0" err="1" smtClean="0"/>
              <a:t>helyébe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*-al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tőle</a:t>
            </a:r>
            <a:r>
              <a:rPr lang="en-US" sz="1200" dirty="0" smtClean="0"/>
              <a:t>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a </a:t>
            </a:r>
            <a:r>
              <a:rPr lang="en-US" sz="1200" dirty="0" err="1" smtClean="0"/>
              <a:t>visszaírt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pozíción</a:t>
            </a:r>
            <a:r>
              <a:rPr lang="en-US" sz="1200" dirty="0" smtClean="0"/>
              <a:t> </a:t>
            </a:r>
            <a:r>
              <a:rPr lang="en-US" sz="1200" dirty="0" err="1" smtClean="0"/>
              <a:t>levő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attól</a:t>
            </a:r>
            <a:r>
              <a:rPr lang="en-US" sz="1200" dirty="0" smtClean="0"/>
              <a:t> </a:t>
            </a:r>
            <a:r>
              <a:rPr lang="en-US" sz="1200" dirty="0" err="1" smtClean="0"/>
              <a:t>függően</a:t>
            </a:r>
            <a:r>
              <a:rPr lang="en-US" sz="1200" dirty="0" smtClean="0"/>
              <a:t>, </a:t>
            </a:r>
            <a:r>
              <a:rPr lang="en-US" sz="1200" dirty="0" err="1" smtClean="0"/>
              <a:t>hogy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mozgatná</a:t>
            </a:r>
            <a:r>
              <a:rPr lang="en-US" sz="1200" dirty="0" smtClean="0"/>
              <a:t> el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iró-olvasó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fejet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helyben</a:t>
            </a:r>
            <a:r>
              <a:rPr lang="en-US" sz="1200" dirty="0" smtClean="0"/>
              <a:t> </a:t>
            </a:r>
            <a:r>
              <a:rPr lang="en-US" sz="1200" dirty="0" err="1" smtClean="0"/>
              <a:t>maradna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180" name="Rectangle 12"/>
          <p:cNvSpPr>
            <a:spLocks noChangeArrowheads="1"/>
          </p:cNvSpPr>
          <p:nvPr/>
        </p:nvSpPr>
        <p:spPr bwMode="auto">
          <a:xfrm>
            <a:off x="1763804" y="347260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1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2" name="Rectangle 13"/>
          <p:cNvSpPr>
            <a:spLocks noChangeArrowheads="1"/>
          </p:cNvSpPr>
          <p:nvPr/>
        </p:nvSpPr>
        <p:spPr bwMode="auto">
          <a:xfrm>
            <a:off x="5049571" y="272011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3" name="Rectangle 12"/>
          <p:cNvSpPr>
            <a:spLocks noChangeArrowheads="1"/>
          </p:cNvSpPr>
          <p:nvPr/>
        </p:nvSpPr>
        <p:spPr bwMode="auto">
          <a:xfrm>
            <a:off x="6251918" y="156565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4" name="Freeform 27"/>
          <p:cNvSpPr>
            <a:spLocks/>
          </p:cNvSpPr>
          <p:nvPr/>
        </p:nvSpPr>
        <p:spPr bwMode="auto">
          <a:xfrm>
            <a:off x="6285734" y="3431558"/>
            <a:ext cx="2054225" cy="304800"/>
          </a:xfrm>
          <a:custGeom>
            <a:avLst/>
            <a:gdLst>
              <a:gd name="T0" fmla="*/ 1293 w 1294"/>
              <a:gd name="T1" fmla="*/ 96 h 192"/>
              <a:gd name="T2" fmla="*/ 1034 w 1294"/>
              <a:gd name="T3" fmla="*/ 191 h 192"/>
              <a:gd name="T4" fmla="*/ 1034 w 1294"/>
              <a:gd name="T5" fmla="*/ 144 h 192"/>
              <a:gd name="T6" fmla="*/ 258 w 1294"/>
              <a:gd name="T7" fmla="*/ 144 h 192"/>
              <a:gd name="T8" fmla="*/ 258 w 1294"/>
              <a:gd name="T9" fmla="*/ 191 h 192"/>
              <a:gd name="T10" fmla="*/ 0 w 1294"/>
              <a:gd name="T11" fmla="*/ 96 h 192"/>
              <a:gd name="T12" fmla="*/ 258 w 1294"/>
              <a:gd name="T13" fmla="*/ 0 h 192"/>
              <a:gd name="T14" fmla="*/ 258 w 1294"/>
              <a:gd name="T15" fmla="*/ 48 h 192"/>
              <a:gd name="T16" fmla="*/ 1034 w 1294"/>
              <a:gd name="T17" fmla="*/ 48 h 192"/>
              <a:gd name="T18" fmla="*/ 1034 w 1294"/>
              <a:gd name="T19" fmla="*/ 0 h 192"/>
              <a:gd name="T20" fmla="*/ 1293 w 1294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4" h="192">
                <a:moveTo>
                  <a:pt x="1293" y="96"/>
                </a:moveTo>
                <a:lnTo>
                  <a:pt x="1034" y="191"/>
                </a:lnTo>
                <a:lnTo>
                  <a:pt x="1034" y="144"/>
                </a:lnTo>
                <a:lnTo>
                  <a:pt x="258" y="144"/>
                </a:lnTo>
                <a:lnTo>
                  <a:pt x="258" y="191"/>
                </a:lnTo>
                <a:lnTo>
                  <a:pt x="0" y="96"/>
                </a:lnTo>
                <a:lnTo>
                  <a:pt x="258" y="0"/>
                </a:lnTo>
                <a:lnTo>
                  <a:pt x="258" y="48"/>
                </a:lnTo>
                <a:lnTo>
                  <a:pt x="1034" y="48"/>
                </a:lnTo>
                <a:lnTo>
                  <a:pt x="1034" y="0"/>
                </a:lnTo>
                <a:lnTo>
                  <a:pt x="1293" y="96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85" name="Rectangle 3"/>
          <p:cNvSpPr>
            <a:spLocks noChangeArrowheads="1"/>
          </p:cNvSpPr>
          <p:nvPr/>
        </p:nvSpPr>
        <p:spPr bwMode="auto">
          <a:xfrm>
            <a:off x="5467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*x1</a:t>
            </a:r>
            <a:endParaRPr lang="hu-HU" altLang="en-US" sz="1200" dirty="0"/>
          </a:p>
        </p:txBody>
      </p:sp>
      <p:sp>
        <p:nvSpPr>
          <p:cNvPr id="186" name="Rectangle 4"/>
          <p:cNvSpPr>
            <a:spLocks noChangeArrowheads="1"/>
          </p:cNvSpPr>
          <p:nvPr/>
        </p:nvSpPr>
        <p:spPr bwMode="auto">
          <a:xfrm>
            <a:off x="5848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x2</a:t>
            </a:r>
            <a:endParaRPr lang="hu-HU" altLang="en-US" sz="1200" dirty="0"/>
          </a:p>
        </p:txBody>
      </p:sp>
      <p:sp>
        <p:nvSpPr>
          <p:cNvPr id="187" name="Rectangle 5"/>
          <p:cNvSpPr>
            <a:spLocks noChangeArrowheads="1"/>
          </p:cNvSpPr>
          <p:nvPr/>
        </p:nvSpPr>
        <p:spPr bwMode="auto">
          <a:xfrm>
            <a:off x="6229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x3</a:t>
            </a:r>
            <a:endParaRPr lang="hu-HU" altLang="en-US" sz="1200" dirty="0"/>
          </a:p>
        </p:txBody>
      </p:sp>
      <p:sp>
        <p:nvSpPr>
          <p:cNvPr id="188" name="Rectangle 6"/>
          <p:cNvSpPr>
            <a:spLocks noChangeArrowheads="1"/>
          </p:cNvSpPr>
          <p:nvPr/>
        </p:nvSpPr>
        <p:spPr bwMode="auto">
          <a:xfrm>
            <a:off x="6610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x4</a:t>
            </a:r>
            <a:endParaRPr lang="hu-HU" altLang="en-US" sz="1200" dirty="0"/>
          </a:p>
        </p:txBody>
      </p:sp>
      <p:sp>
        <p:nvSpPr>
          <p:cNvPr id="189" name="Rectangle 7"/>
          <p:cNvSpPr>
            <a:spLocks noChangeArrowheads="1"/>
          </p:cNvSpPr>
          <p:nvPr/>
        </p:nvSpPr>
        <p:spPr bwMode="auto">
          <a:xfrm>
            <a:off x="6991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x5</a:t>
            </a:r>
            <a:endParaRPr lang="hu-HU" altLang="en-US" sz="1200" dirty="0"/>
          </a:p>
        </p:txBody>
      </p:sp>
      <p:sp>
        <p:nvSpPr>
          <p:cNvPr id="190" name="Rectangle 8"/>
          <p:cNvSpPr>
            <a:spLocks noChangeArrowheads="1"/>
          </p:cNvSpPr>
          <p:nvPr/>
        </p:nvSpPr>
        <p:spPr bwMode="auto">
          <a:xfrm>
            <a:off x="7372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x6</a:t>
            </a:r>
            <a:endParaRPr lang="hu-HU" altLang="en-US" sz="1200" dirty="0"/>
          </a:p>
        </p:txBody>
      </p:sp>
      <p:sp>
        <p:nvSpPr>
          <p:cNvPr id="191" name="Rectangle 9"/>
          <p:cNvSpPr>
            <a:spLocks noChangeArrowheads="1"/>
          </p:cNvSpPr>
          <p:nvPr/>
        </p:nvSpPr>
        <p:spPr bwMode="auto">
          <a:xfrm>
            <a:off x="7753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x7</a:t>
            </a:r>
            <a:endParaRPr lang="hu-HU" altLang="en-US" sz="1200" dirty="0"/>
          </a:p>
        </p:txBody>
      </p:sp>
      <p:sp>
        <p:nvSpPr>
          <p:cNvPr id="192" name="Rectangle 10"/>
          <p:cNvSpPr>
            <a:spLocks noChangeArrowheads="1"/>
          </p:cNvSpPr>
          <p:nvPr/>
        </p:nvSpPr>
        <p:spPr bwMode="auto">
          <a:xfrm>
            <a:off x="8134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x8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93" name="Rectangle 11"/>
          <p:cNvSpPr>
            <a:spLocks noChangeArrowheads="1"/>
          </p:cNvSpPr>
          <p:nvPr/>
        </p:nvSpPr>
        <p:spPr bwMode="auto">
          <a:xfrm>
            <a:off x="8515908" y="2265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x9</a:t>
            </a:r>
            <a:endParaRPr lang="hu-HU" altLang="en-US" sz="1200" dirty="0"/>
          </a:p>
        </p:txBody>
      </p:sp>
      <p:sp>
        <p:nvSpPr>
          <p:cNvPr id="194" name="Rectangle 3"/>
          <p:cNvSpPr>
            <a:spLocks noChangeArrowheads="1"/>
          </p:cNvSpPr>
          <p:nvPr/>
        </p:nvSpPr>
        <p:spPr bwMode="auto">
          <a:xfrm>
            <a:off x="5467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 </a:t>
            </a:r>
            <a:r>
              <a:rPr lang="en-US" altLang="en-US" sz="1200" dirty="0" smtClean="0"/>
              <a:t>*y1</a:t>
            </a:r>
            <a:endParaRPr lang="hu-HU" altLang="en-US" sz="1200" dirty="0"/>
          </a:p>
        </p:txBody>
      </p:sp>
      <p:sp>
        <p:nvSpPr>
          <p:cNvPr id="195" name="Rectangle 4"/>
          <p:cNvSpPr>
            <a:spLocks noChangeArrowheads="1"/>
          </p:cNvSpPr>
          <p:nvPr/>
        </p:nvSpPr>
        <p:spPr bwMode="auto">
          <a:xfrm>
            <a:off x="5848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y2</a:t>
            </a:r>
            <a:endParaRPr lang="hu-HU" altLang="en-US" sz="1200" dirty="0"/>
          </a:p>
        </p:txBody>
      </p:sp>
      <p:sp>
        <p:nvSpPr>
          <p:cNvPr id="196" name="Rectangle 5"/>
          <p:cNvSpPr>
            <a:spLocks noChangeArrowheads="1"/>
          </p:cNvSpPr>
          <p:nvPr/>
        </p:nvSpPr>
        <p:spPr bwMode="auto">
          <a:xfrm>
            <a:off x="6229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y3</a:t>
            </a:r>
            <a:endParaRPr lang="hu-HU" altLang="en-US" sz="1200" dirty="0"/>
          </a:p>
        </p:txBody>
      </p:sp>
      <p:sp>
        <p:nvSpPr>
          <p:cNvPr id="197" name="Rectangle 6"/>
          <p:cNvSpPr>
            <a:spLocks noChangeArrowheads="1"/>
          </p:cNvSpPr>
          <p:nvPr/>
        </p:nvSpPr>
        <p:spPr bwMode="auto">
          <a:xfrm>
            <a:off x="6610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 </a:t>
            </a:r>
            <a:r>
              <a:rPr lang="en-US" altLang="en-US" sz="1200" dirty="0" smtClean="0"/>
              <a:t>y4</a:t>
            </a:r>
            <a:endParaRPr lang="hu-HU" altLang="en-US" sz="1200" dirty="0"/>
          </a:p>
        </p:txBody>
      </p:sp>
      <p:sp>
        <p:nvSpPr>
          <p:cNvPr id="198" name="Rectangle 7"/>
          <p:cNvSpPr>
            <a:spLocks noChangeArrowheads="1"/>
          </p:cNvSpPr>
          <p:nvPr/>
        </p:nvSpPr>
        <p:spPr bwMode="auto">
          <a:xfrm>
            <a:off x="6991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y5</a:t>
            </a:r>
            <a:endParaRPr lang="hu-HU" altLang="en-US" sz="1200" dirty="0"/>
          </a:p>
        </p:txBody>
      </p:sp>
      <p:sp>
        <p:nvSpPr>
          <p:cNvPr id="199" name="Rectangle 8"/>
          <p:cNvSpPr>
            <a:spLocks noChangeArrowheads="1"/>
          </p:cNvSpPr>
          <p:nvPr/>
        </p:nvSpPr>
        <p:spPr bwMode="auto">
          <a:xfrm>
            <a:off x="7372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y6</a:t>
            </a:r>
            <a:endParaRPr lang="hu-HU" altLang="en-US" sz="1200" dirty="0"/>
          </a:p>
        </p:txBody>
      </p:sp>
      <p:sp>
        <p:nvSpPr>
          <p:cNvPr id="200" name="Rectangle 9"/>
          <p:cNvSpPr>
            <a:spLocks noChangeArrowheads="1"/>
          </p:cNvSpPr>
          <p:nvPr/>
        </p:nvSpPr>
        <p:spPr bwMode="auto">
          <a:xfrm>
            <a:off x="7753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y7</a:t>
            </a:r>
            <a:endParaRPr lang="hu-HU" altLang="en-US" sz="1200" dirty="0"/>
          </a:p>
        </p:txBody>
      </p:sp>
      <p:sp>
        <p:nvSpPr>
          <p:cNvPr id="201" name="Rectangle 10"/>
          <p:cNvSpPr>
            <a:spLocks noChangeArrowheads="1"/>
          </p:cNvSpPr>
          <p:nvPr/>
        </p:nvSpPr>
        <p:spPr bwMode="auto">
          <a:xfrm>
            <a:off x="8134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y8</a:t>
            </a:r>
            <a:endParaRPr lang="hu-HU" altLang="en-US" sz="1200" dirty="0"/>
          </a:p>
        </p:txBody>
      </p:sp>
      <p:sp>
        <p:nvSpPr>
          <p:cNvPr id="202" name="Rectangle 11"/>
          <p:cNvSpPr>
            <a:spLocks noChangeArrowheads="1"/>
          </p:cNvSpPr>
          <p:nvPr/>
        </p:nvSpPr>
        <p:spPr bwMode="auto">
          <a:xfrm>
            <a:off x="8515908" y="2646497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203" name="Rectangle 13"/>
          <p:cNvSpPr>
            <a:spLocks noChangeArrowheads="1"/>
          </p:cNvSpPr>
          <p:nvPr/>
        </p:nvSpPr>
        <p:spPr bwMode="auto">
          <a:xfrm>
            <a:off x="7542129" y="234992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204" name="Rectangle 3"/>
          <p:cNvSpPr>
            <a:spLocks noChangeArrowheads="1"/>
          </p:cNvSpPr>
          <p:nvPr/>
        </p:nvSpPr>
        <p:spPr bwMode="auto">
          <a:xfrm>
            <a:off x="5467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*z1</a:t>
            </a:r>
            <a:endParaRPr lang="hu-HU" altLang="en-US" sz="1200" dirty="0"/>
          </a:p>
        </p:txBody>
      </p:sp>
      <p:sp>
        <p:nvSpPr>
          <p:cNvPr id="205" name="Rectangle 4"/>
          <p:cNvSpPr>
            <a:spLocks noChangeArrowheads="1"/>
          </p:cNvSpPr>
          <p:nvPr/>
        </p:nvSpPr>
        <p:spPr bwMode="auto">
          <a:xfrm>
            <a:off x="5848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z1</a:t>
            </a:r>
            <a:endParaRPr lang="hu-HU" altLang="en-US" sz="1200" dirty="0"/>
          </a:p>
        </p:txBody>
      </p:sp>
      <p:sp>
        <p:nvSpPr>
          <p:cNvPr id="206" name="Rectangle 5"/>
          <p:cNvSpPr>
            <a:spLocks noChangeArrowheads="1"/>
          </p:cNvSpPr>
          <p:nvPr/>
        </p:nvSpPr>
        <p:spPr bwMode="auto">
          <a:xfrm>
            <a:off x="6229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z2</a:t>
            </a:r>
            <a:endParaRPr lang="hu-HU" altLang="en-US" sz="1200" dirty="0"/>
          </a:p>
        </p:txBody>
      </p:sp>
      <p:sp>
        <p:nvSpPr>
          <p:cNvPr id="207" name="Rectangle 6"/>
          <p:cNvSpPr>
            <a:spLocks noChangeArrowheads="1"/>
          </p:cNvSpPr>
          <p:nvPr/>
        </p:nvSpPr>
        <p:spPr bwMode="auto">
          <a:xfrm>
            <a:off x="6610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z3</a:t>
            </a:r>
            <a:endParaRPr lang="hu-HU" altLang="en-US" sz="1200" dirty="0"/>
          </a:p>
        </p:txBody>
      </p:sp>
      <p:sp>
        <p:nvSpPr>
          <p:cNvPr id="208" name="Rectangle 7"/>
          <p:cNvSpPr>
            <a:spLocks noChangeArrowheads="1"/>
          </p:cNvSpPr>
          <p:nvPr/>
        </p:nvSpPr>
        <p:spPr bwMode="auto">
          <a:xfrm>
            <a:off x="6991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z4</a:t>
            </a:r>
            <a:endParaRPr lang="hu-HU" altLang="en-US" sz="1200" dirty="0"/>
          </a:p>
        </p:txBody>
      </p:sp>
      <p:sp>
        <p:nvSpPr>
          <p:cNvPr id="209" name="Rectangle 8"/>
          <p:cNvSpPr>
            <a:spLocks noChangeArrowheads="1"/>
          </p:cNvSpPr>
          <p:nvPr/>
        </p:nvSpPr>
        <p:spPr bwMode="auto">
          <a:xfrm>
            <a:off x="7372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/>
              <a:t>z</a:t>
            </a:r>
            <a:r>
              <a:rPr lang="en-US" altLang="en-US" sz="1200" dirty="0" smtClean="0"/>
              <a:t>5</a:t>
            </a:r>
            <a:endParaRPr lang="hu-HU" altLang="en-US" sz="1200" dirty="0"/>
          </a:p>
        </p:txBody>
      </p:sp>
      <p:sp>
        <p:nvSpPr>
          <p:cNvPr id="210" name="Rectangle 9"/>
          <p:cNvSpPr>
            <a:spLocks noChangeArrowheads="1"/>
          </p:cNvSpPr>
          <p:nvPr/>
        </p:nvSpPr>
        <p:spPr bwMode="auto">
          <a:xfrm>
            <a:off x="7753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z6</a:t>
            </a:r>
            <a:endParaRPr lang="hu-HU" altLang="en-US" sz="1200" dirty="0"/>
          </a:p>
        </p:txBody>
      </p:sp>
      <p:sp>
        <p:nvSpPr>
          <p:cNvPr id="211" name="Rectangle 10"/>
          <p:cNvSpPr>
            <a:spLocks noChangeArrowheads="1"/>
          </p:cNvSpPr>
          <p:nvPr/>
        </p:nvSpPr>
        <p:spPr bwMode="auto">
          <a:xfrm>
            <a:off x="8134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z7</a:t>
            </a:r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212" name="Rectangle 11"/>
          <p:cNvSpPr>
            <a:spLocks noChangeArrowheads="1"/>
          </p:cNvSpPr>
          <p:nvPr/>
        </p:nvSpPr>
        <p:spPr bwMode="auto">
          <a:xfrm>
            <a:off x="8515908" y="2997131"/>
            <a:ext cx="3810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213" name="Rectangle 12"/>
          <p:cNvSpPr>
            <a:spLocks noChangeArrowheads="1"/>
          </p:cNvSpPr>
          <p:nvPr/>
        </p:nvSpPr>
        <p:spPr bwMode="auto">
          <a:xfrm>
            <a:off x="8446066" y="554414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14" name="Rectangle 13"/>
          <p:cNvSpPr>
            <a:spLocks noChangeArrowheads="1"/>
          </p:cNvSpPr>
          <p:nvPr/>
        </p:nvSpPr>
        <p:spPr bwMode="auto">
          <a:xfrm>
            <a:off x="4625656" y="553517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215" name="Freeform 16"/>
          <p:cNvSpPr>
            <a:spLocks/>
          </p:cNvSpPr>
          <p:nvPr/>
        </p:nvSpPr>
        <p:spPr bwMode="auto">
          <a:xfrm>
            <a:off x="5501980" y="1789386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216" name="Rectangle 17"/>
          <p:cNvSpPr>
            <a:spLocks noChangeArrowheads="1"/>
          </p:cNvSpPr>
          <p:nvPr/>
        </p:nvSpPr>
        <p:spPr bwMode="auto">
          <a:xfrm>
            <a:off x="5366495" y="1212109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217" name="Szövegdoboz 216"/>
          <p:cNvSpPr txBox="1"/>
          <p:nvPr/>
        </p:nvSpPr>
        <p:spPr>
          <a:xfrm>
            <a:off x="7352469" y="1546752"/>
            <a:ext cx="1675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</a:t>
            </a:r>
            <a:r>
              <a:rPr lang="en-US" sz="1400" dirty="0" err="1" smtClean="0"/>
              <a:t>ezdő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18" name="Szövegdoboz 217"/>
          <p:cNvSpPr txBox="1"/>
          <p:nvPr/>
        </p:nvSpPr>
        <p:spPr>
          <a:xfrm>
            <a:off x="7291046" y="4363905"/>
            <a:ext cx="1908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á</a:t>
            </a:r>
            <a:r>
              <a:rPr lang="en-US" sz="1400" dirty="0" err="1" smtClean="0"/>
              <a:t>ltalános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19" name="Szövegdoboz 218"/>
          <p:cNvSpPr txBox="1"/>
          <p:nvPr/>
        </p:nvSpPr>
        <p:spPr>
          <a:xfrm>
            <a:off x="1523427" y="74650"/>
            <a:ext cx="189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Szalag</a:t>
            </a:r>
            <a:r>
              <a:rPr lang="en-US" b="1" dirty="0" smtClean="0"/>
              <a:t> </a:t>
            </a:r>
            <a:r>
              <a:rPr lang="en-US" b="1" dirty="0" err="1" smtClean="0"/>
              <a:t>redukció</a:t>
            </a:r>
            <a:endParaRPr lang="en-US" b="1" dirty="0"/>
          </a:p>
        </p:txBody>
      </p:sp>
      <p:sp>
        <p:nvSpPr>
          <p:cNvPr id="221" name="Szövegdoboz 220"/>
          <p:cNvSpPr txBox="1"/>
          <p:nvPr/>
        </p:nvSpPr>
        <p:spPr>
          <a:xfrm>
            <a:off x="50098" y="3725124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441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006148" y="1596805"/>
            <a:ext cx="2758791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hu-HU" altLang="en-US" sz="12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930779" y="2529342"/>
            <a:ext cx="161960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Utolsó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3097304" y="112736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670006" y="591066"/>
            <a:ext cx="1265497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/>
              <a:t>T</a:t>
            </a: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549737" y="1124466"/>
            <a:ext cx="458788" cy="2339872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68504" y="167001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/>
              <a:t>...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462205" y="2620998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2641572" y="1124466"/>
            <a:ext cx="458788" cy="1454320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2659" y="2548008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/>
              <a:t>r</a:t>
            </a:r>
            <a:r>
              <a:rPr lang="en-US" altLang="en-US" sz="1200" dirty="0" err="1" smtClean="0"/>
              <a:t>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31269" y="2539796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155136" y="263270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3399083" y="3962400"/>
            <a:ext cx="561948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1. A  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szalagra</a:t>
            </a:r>
            <a:r>
              <a:rPr lang="en-US" sz="1200" dirty="0" smtClean="0"/>
              <a:t> </a:t>
            </a:r>
            <a:r>
              <a:rPr lang="en-US" sz="1200" dirty="0" err="1" smtClean="0"/>
              <a:t>átírja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állapotot</a:t>
            </a:r>
            <a:r>
              <a:rPr lang="en-US" sz="1200" dirty="0" smtClean="0"/>
              <a:t>,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elválasztójelet</a:t>
            </a:r>
            <a:r>
              <a:rPr lang="en-US" sz="1200" dirty="0" smtClean="0"/>
              <a:t>, s a </a:t>
            </a:r>
            <a:r>
              <a:rPr lang="en-US" sz="1200" dirty="0" err="1" smtClean="0"/>
              <a:t>a</a:t>
            </a:r>
            <a:r>
              <a:rPr lang="en-US" sz="1200" dirty="0" smtClean="0"/>
              <a:t> </a:t>
            </a:r>
            <a:r>
              <a:rPr lang="en-US" sz="1200" dirty="0" err="1" smtClean="0"/>
              <a:t>startszót</a:t>
            </a:r>
            <a:r>
              <a:rPr lang="en-US" sz="1200" dirty="0" smtClean="0"/>
              <a:t>,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s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szalagon</a:t>
            </a:r>
            <a:r>
              <a:rPr lang="en-US" sz="1200" dirty="0" smtClean="0"/>
              <a:t> a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betűjét</a:t>
            </a:r>
            <a:endParaRPr lang="en-US" sz="1200" dirty="0" smtClean="0"/>
          </a:p>
          <a:p>
            <a:r>
              <a:rPr lang="en-US" sz="1200" dirty="0" smtClean="0"/>
              <a:t> 2. A </a:t>
            </a:r>
            <a:r>
              <a:rPr lang="en-US" sz="1200" dirty="0" err="1" smtClean="0"/>
              <a:t>második</a:t>
            </a:r>
            <a:r>
              <a:rPr lang="en-US" sz="1200" dirty="0" smtClean="0"/>
              <a:t> </a:t>
            </a:r>
            <a:r>
              <a:rPr lang="en-US" sz="1200" dirty="0" err="1" smtClean="0"/>
              <a:t>szalagról</a:t>
            </a:r>
            <a:r>
              <a:rPr lang="en-US" sz="1200" dirty="0" smtClean="0"/>
              <a:t> a </a:t>
            </a:r>
            <a:r>
              <a:rPr lang="en-US" sz="1200" dirty="0" err="1" smtClean="0"/>
              <a:t>soron</a:t>
            </a:r>
            <a:r>
              <a:rPr lang="en-US" sz="1200" dirty="0" smtClean="0"/>
              <a:t> </a:t>
            </a:r>
            <a:r>
              <a:rPr lang="en-US" sz="1200" dirty="0" err="1" smtClean="0"/>
              <a:t>következő</a:t>
            </a:r>
            <a:r>
              <a:rPr lang="en-US" sz="1200" dirty="0" smtClean="0"/>
              <a:t> (</a:t>
            </a:r>
            <a:r>
              <a:rPr lang="en-US" sz="1200" dirty="0" err="1" smtClean="0"/>
              <a:t>először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) </a:t>
            </a:r>
            <a:r>
              <a:rPr lang="en-US" sz="1200" dirty="0" err="1" smtClean="0"/>
              <a:t>konfigutációt</a:t>
            </a:r>
            <a:r>
              <a:rPr lang="en-US" sz="1200" dirty="0" smtClean="0"/>
              <a:t> </a:t>
            </a:r>
            <a:r>
              <a:rPr lang="en-US" sz="1200" dirty="0" err="1" smtClean="0"/>
              <a:t>átmásolja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elsőre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pozícióra</a:t>
            </a:r>
            <a:r>
              <a:rPr lang="en-US" sz="1200" dirty="0" smtClean="0"/>
              <a:t> </a:t>
            </a:r>
            <a:r>
              <a:rPr lang="en-US" sz="1200" dirty="0" err="1" smtClean="0"/>
              <a:t>beírja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a </a:t>
            </a:r>
          </a:p>
          <a:p>
            <a:r>
              <a:rPr lang="en-US" sz="1200" dirty="0" smtClean="0"/>
              <a:t>2.1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 smtClean="0"/>
              <a:t>2.2 </a:t>
            </a:r>
            <a:r>
              <a:rPr lang="en-US" sz="1200" dirty="0" err="1" smtClean="0"/>
              <a:t>átmegy</a:t>
            </a:r>
            <a:r>
              <a:rPr lang="en-US" sz="1200" dirty="0" smtClean="0"/>
              <a:t> </a:t>
            </a:r>
            <a:r>
              <a:rPr lang="en-US" sz="1200" dirty="0" err="1" smtClean="0"/>
              <a:t>abba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állapotba</a:t>
            </a:r>
            <a:r>
              <a:rPr lang="en-US" sz="1200" dirty="0" smtClean="0"/>
              <a:t>, </a:t>
            </a:r>
            <a:r>
              <a:rPr lang="en-US" sz="1200" dirty="0" err="1" smtClean="0"/>
              <a:t>melybe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k-</a:t>
            </a:r>
            <a:r>
              <a:rPr lang="en-US" sz="1200" dirty="0" err="1" smtClean="0"/>
              <a:t>szalagos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átment</a:t>
            </a:r>
            <a:r>
              <a:rPr lang="en-US" sz="1200" dirty="0" smtClean="0"/>
              <a:t> </a:t>
            </a:r>
            <a:r>
              <a:rPr lang="en-US" sz="1200" dirty="0" err="1" smtClean="0"/>
              <a:t>volna</a:t>
            </a:r>
            <a:r>
              <a:rPr lang="en-US" sz="1200" dirty="0" smtClean="0"/>
              <a:t>, s  </a:t>
            </a:r>
            <a:r>
              <a:rPr lang="en-US" sz="1200" dirty="0" err="1" smtClean="0"/>
              <a:t>megáll</a:t>
            </a:r>
            <a:r>
              <a:rPr lang="en-US" sz="1200" dirty="0" smtClean="0"/>
              <a:t> ha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</a:t>
            </a:r>
            <a:endParaRPr lang="en-US" sz="1200" dirty="0" smtClean="0"/>
          </a:p>
          <a:p>
            <a:r>
              <a:rPr lang="en-US" sz="1200" dirty="0" smtClean="0"/>
              <a:t>2.3 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szalagcsíkon</a:t>
            </a:r>
            <a:r>
              <a:rPr lang="en-US" sz="1200" dirty="0" smtClean="0"/>
              <a:t> </a:t>
            </a:r>
            <a:r>
              <a:rPr lang="en-US" sz="1200" dirty="0" err="1" smtClean="0"/>
              <a:t>megkeresi</a:t>
            </a:r>
            <a:r>
              <a:rPr lang="en-US" sz="1200" dirty="0" smtClean="0"/>
              <a:t> a </a:t>
            </a:r>
            <a:r>
              <a:rPr lang="en-US" sz="1200" dirty="0" err="1" smtClean="0"/>
              <a:t>megjelölt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visszaírja</a:t>
            </a:r>
            <a:r>
              <a:rPr lang="en-US" sz="1200" dirty="0" smtClean="0"/>
              <a:t>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betűt</a:t>
            </a:r>
            <a:r>
              <a:rPr lang="en-US" sz="1200" dirty="0" smtClean="0"/>
              <a:t>, </a:t>
            </a:r>
            <a:r>
              <a:rPr lang="en-US" sz="1200" dirty="0" err="1" smtClean="0"/>
              <a:t>amit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írt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</a:t>
            </a:r>
            <a:r>
              <a:rPr lang="en-US" sz="1200" dirty="0" err="1" smtClean="0"/>
              <a:t>volna</a:t>
            </a:r>
            <a:r>
              <a:rPr lang="en-US" sz="1200" dirty="0" smtClean="0"/>
              <a:t> be a </a:t>
            </a:r>
            <a:r>
              <a:rPr lang="en-US" sz="1200" dirty="0" err="1" smtClean="0"/>
              <a:t>helyébe</a:t>
            </a:r>
            <a:r>
              <a:rPr lang="en-US" sz="1200" dirty="0" smtClean="0"/>
              <a:t>, </a:t>
            </a:r>
            <a:r>
              <a:rPr lang="en-US" sz="1200" dirty="0" err="1" smtClean="0"/>
              <a:t>majd</a:t>
            </a:r>
            <a:r>
              <a:rPr lang="en-US" sz="1200" dirty="0" smtClean="0"/>
              <a:t> *-al </a:t>
            </a:r>
            <a:r>
              <a:rPr lang="en-US" sz="1200" dirty="0" err="1" smtClean="0"/>
              <a:t>megjelöli</a:t>
            </a:r>
            <a:r>
              <a:rPr lang="en-US" sz="1200" dirty="0" smtClean="0"/>
              <a:t> a </a:t>
            </a:r>
            <a:r>
              <a:rPr lang="en-US" sz="1200" dirty="0" err="1" smtClean="0"/>
              <a:t>tőle</a:t>
            </a:r>
            <a:r>
              <a:rPr lang="en-US" sz="1200" dirty="0" smtClean="0"/>
              <a:t>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a </a:t>
            </a:r>
            <a:r>
              <a:rPr lang="en-US" sz="1200" dirty="0" err="1" smtClean="0"/>
              <a:t>visszaírt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pozíción</a:t>
            </a:r>
            <a:r>
              <a:rPr lang="en-US" sz="1200" dirty="0" smtClean="0"/>
              <a:t> </a:t>
            </a:r>
            <a:r>
              <a:rPr lang="en-US" sz="1200" dirty="0" err="1" smtClean="0"/>
              <a:t>levő</a:t>
            </a:r>
            <a:r>
              <a:rPr lang="en-US" sz="1200" dirty="0" smtClean="0"/>
              <a:t> </a:t>
            </a:r>
            <a:r>
              <a:rPr lang="en-US" sz="1200" dirty="0" err="1" smtClean="0"/>
              <a:t>betűt</a:t>
            </a:r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attól</a:t>
            </a:r>
            <a:r>
              <a:rPr lang="en-US" sz="1200" dirty="0" smtClean="0"/>
              <a:t> </a:t>
            </a:r>
            <a:r>
              <a:rPr lang="en-US" sz="1200" dirty="0" err="1" smtClean="0"/>
              <a:t>függően</a:t>
            </a:r>
            <a:r>
              <a:rPr lang="en-US" sz="1200" dirty="0" smtClean="0"/>
              <a:t>, </a:t>
            </a:r>
            <a:r>
              <a:rPr lang="en-US" sz="1200" dirty="0" err="1" smtClean="0"/>
              <a:t>hogy</a:t>
            </a:r>
            <a:r>
              <a:rPr lang="en-US" sz="1200" dirty="0" smtClean="0"/>
              <a:t> a </a:t>
            </a:r>
            <a:r>
              <a:rPr lang="en-US" sz="1200" dirty="0" err="1" smtClean="0"/>
              <a:t>szimulált</a:t>
            </a:r>
            <a:r>
              <a:rPr lang="en-US" sz="1200" dirty="0" smtClean="0"/>
              <a:t> Turing </a:t>
            </a:r>
            <a:r>
              <a:rPr lang="en-US" sz="1200" dirty="0" err="1" smtClean="0"/>
              <a:t>gép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pozícióval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balra</a:t>
            </a:r>
            <a:r>
              <a:rPr lang="en-US" sz="1200" dirty="0" smtClean="0"/>
              <a:t> 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  <a:r>
              <a:rPr lang="en-US" sz="1200" dirty="0" err="1" smtClean="0"/>
              <a:t>jobbra</a:t>
            </a:r>
            <a:r>
              <a:rPr lang="en-US" sz="1200" dirty="0" smtClean="0"/>
              <a:t> </a:t>
            </a:r>
            <a:r>
              <a:rPr lang="en-US" sz="1200" dirty="0" err="1" smtClean="0"/>
              <a:t>mozgatná</a:t>
            </a:r>
            <a:r>
              <a:rPr lang="en-US" sz="1200" dirty="0" smtClean="0"/>
              <a:t> el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iró-olvasó</a:t>
            </a:r>
            <a:r>
              <a:rPr lang="en-US" sz="1200" dirty="0" smtClean="0"/>
              <a:t> </a:t>
            </a:r>
            <a:r>
              <a:rPr lang="en-US" sz="1200" dirty="0" err="1" smtClean="0"/>
              <a:t>fejet</a:t>
            </a:r>
            <a:r>
              <a:rPr lang="en-US" sz="1200" dirty="0" smtClean="0"/>
              <a:t> (</a:t>
            </a:r>
            <a:r>
              <a:rPr lang="en-US" sz="1200" dirty="0" err="1" smtClean="0"/>
              <a:t>vagy</a:t>
            </a:r>
            <a:r>
              <a:rPr lang="en-US" sz="1200" dirty="0" smtClean="0"/>
              <a:t>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 err="1" smtClean="0"/>
              <a:t>helyben</a:t>
            </a:r>
            <a:r>
              <a:rPr lang="en-US" sz="1200" dirty="0" smtClean="0"/>
              <a:t> </a:t>
            </a:r>
            <a:r>
              <a:rPr lang="en-US" sz="1200" dirty="0" err="1" smtClean="0"/>
              <a:t>maradna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718184" y="259968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002304" y="150399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010840" y="183898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625656" y="5535175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 smtClean="0"/>
              <a:t>...</a:t>
            </a:r>
            <a:endParaRPr lang="hu-HU" altLang="en-US" sz="1200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1523427" y="74650"/>
            <a:ext cx="4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Determinalizálás</a:t>
            </a:r>
            <a:r>
              <a:rPr lang="en-US" b="1" dirty="0" smtClean="0"/>
              <a:t> (3 </a:t>
            </a:r>
            <a:r>
              <a:rPr lang="en-US" b="1" dirty="0" err="1" smtClean="0"/>
              <a:t>szalagos</a:t>
            </a:r>
            <a:r>
              <a:rPr lang="en-US" b="1" dirty="0" smtClean="0"/>
              <a:t> Turing </a:t>
            </a:r>
            <a:r>
              <a:rPr lang="en-US" b="1" dirty="0" err="1" smtClean="0"/>
              <a:t>géppel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4839486" y="3546436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583227" y="2535986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371428" y="2538862"/>
            <a:ext cx="2211799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Feldolgozás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alatti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régi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3022820" y="1613333"/>
            <a:ext cx="274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</a:t>
            </a:r>
            <a:r>
              <a:rPr lang="en-US" sz="1400" dirty="0" err="1" smtClean="0"/>
              <a:t>eldolgozás</a:t>
            </a:r>
            <a:r>
              <a:rPr lang="en-US" sz="1400" dirty="0" smtClean="0"/>
              <a:t> </a:t>
            </a:r>
            <a:r>
              <a:rPr lang="en-US" sz="1400" dirty="0" err="1" smtClean="0"/>
              <a:t>alatti</a:t>
            </a:r>
            <a:r>
              <a:rPr lang="en-US" sz="1400" dirty="0" smtClean="0"/>
              <a:t> </a:t>
            </a:r>
            <a:r>
              <a:rPr lang="en-US" sz="1400" dirty="0" err="1" smtClean="0"/>
              <a:t>új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739614" y="3534733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80068" y="3461743"/>
            <a:ext cx="133811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1. </a:t>
            </a:r>
            <a:r>
              <a:rPr lang="en-US" altLang="en-US" sz="1200" dirty="0" err="1" smtClean="0"/>
              <a:t>új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708678" y="3453531"/>
            <a:ext cx="94016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…</a:t>
            </a:r>
            <a:endParaRPr lang="hu-HU" altLang="en-US" sz="1200" dirty="0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4432545" y="3546436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995593" y="3513422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2648837" y="3452597"/>
            <a:ext cx="1736707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/>
              <a:t>l</a:t>
            </a:r>
            <a:r>
              <a:rPr lang="en-US" altLang="en-US" sz="1200" dirty="0" err="1" smtClean="0"/>
              <a:t>egutóbbi</a:t>
            </a:r>
            <a:r>
              <a:rPr lang="en-US" altLang="en-US" sz="1200" dirty="0" smtClean="0"/>
              <a:t>  </a:t>
            </a:r>
            <a:r>
              <a:rPr lang="en-US" altLang="en-US" sz="1200" dirty="0" err="1"/>
              <a:t>ú</a:t>
            </a:r>
            <a:r>
              <a:rPr lang="en-US" altLang="en-US" sz="1200" dirty="0" err="1" smtClean="0"/>
              <a:t>j</a:t>
            </a:r>
            <a:r>
              <a:rPr lang="en-US" altLang="en-US" sz="1200" dirty="0" smtClean="0"/>
              <a:t> </a:t>
            </a:r>
            <a:r>
              <a:rPr lang="en-US" altLang="en-US" sz="1200" dirty="0" err="1" smtClean="0"/>
              <a:t>konfiguráció</a:t>
            </a:r>
            <a:endParaRPr lang="hu-HU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939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099981" y="152400"/>
            <a:ext cx="1616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determinalizálás</a:t>
            </a:r>
            <a:endParaRPr lang="en-US" sz="1400" b="1" dirty="0"/>
          </a:p>
        </p:txBody>
      </p:sp>
      <p:sp>
        <p:nvSpPr>
          <p:cNvPr id="5" name="Szövegdoboz 4"/>
          <p:cNvSpPr txBox="1"/>
          <p:nvPr/>
        </p:nvSpPr>
        <p:spPr>
          <a:xfrm>
            <a:off x="136511" y="418810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305565" y="4479823"/>
            <a:ext cx="1336912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smtClean="0"/>
              <a:t> </a:t>
            </a:r>
            <a:endParaRPr lang="hu-HU" altLang="en-US" sz="1200" dirty="0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541228" y="4482850"/>
            <a:ext cx="1659797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56" name="Szövegdoboz 55"/>
          <p:cNvSpPr txBox="1"/>
          <p:nvPr/>
        </p:nvSpPr>
        <p:spPr>
          <a:xfrm>
            <a:off x="3201025" y="4541471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0" name="Szövegdoboz 59"/>
          <p:cNvSpPr txBox="1"/>
          <p:nvPr/>
        </p:nvSpPr>
        <p:spPr>
          <a:xfrm>
            <a:off x="305565" y="4533239"/>
            <a:ext cx="1317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1. </a:t>
            </a:r>
            <a:r>
              <a:rPr lang="en-US" sz="1400" dirty="0" err="1" smtClean="0"/>
              <a:t>konfiguráciő</a:t>
            </a:r>
            <a:endParaRPr lang="en-US" sz="1400" dirty="0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5691104" y="4465108"/>
            <a:ext cx="1541345" cy="408386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3299143" y="4512432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4" name="Szövegdoboz 63"/>
          <p:cNvSpPr txBox="1"/>
          <p:nvPr/>
        </p:nvSpPr>
        <p:spPr>
          <a:xfrm>
            <a:off x="3347324" y="4516434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5" name="Rectangle 10"/>
          <p:cNvSpPr>
            <a:spLocks noChangeArrowheads="1"/>
          </p:cNvSpPr>
          <p:nvPr/>
        </p:nvSpPr>
        <p:spPr bwMode="auto">
          <a:xfrm>
            <a:off x="2632521" y="4479823"/>
            <a:ext cx="2113935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66" name="Szövegdoboz 65"/>
          <p:cNvSpPr txBox="1"/>
          <p:nvPr/>
        </p:nvSpPr>
        <p:spPr>
          <a:xfrm>
            <a:off x="2632521" y="4514391"/>
            <a:ext cx="1347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67" name="Szövegdoboz 66"/>
          <p:cNvSpPr txBox="1"/>
          <p:nvPr/>
        </p:nvSpPr>
        <p:spPr>
          <a:xfrm>
            <a:off x="1503366" y="4519461"/>
            <a:ext cx="112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elválasztójel</a:t>
            </a:r>
            <a:endParaRPr lang="en-US" sz="1400" dirty="0"/>
          </a:p>
        </p:txBody>
      </p:sp>
      <p:sp>
        <p:nvSpPr>
          <p:cNvPr id="68" name="Rectangle 10"/>
          <p:cNvSpPr>
            <a:spLocks noChangeArrowheads="1"/>
          </p:cNvSpPr>
          <p:nvPr/>
        </p:nvSpPr>
        <p:spPr bwMode="auto">
          <a:xfrm>
            <a:off x="3973045" y="4483614"/>
            <a:ext cx="1106834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72" name="Rectangle 10"/>
          <p:cNvSpPr>
            <a:spLocks noChangeArrowheads="1"/>
          </p:cNvSpPr>
          <p:nvPr/>
        </p:nvSpPr>
        <p:spPr bwMode="auto">
          <a:xfrm>
            <a:off x="5096838" y="4482849"/>
            <a:ext cx="594266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5618425" y="4482849"/>
            <a:ext cx="1691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utolsó</a:t>
            </a:r>
            <a:r>
              <a:rPr lang="en-US" sz="1400" dirty="0" smtClean="0"/>
              <a:t> </a:t>
            </a:r>
            <a:r>
              <a:rPr lang="en-US" sz="1400" dirty="0" err="1" smtClean="0"/>
              <a:t>konfiguráció</a:t>
            </a:r>
            <a:endParaRPr lang="en-US" sz="1400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3950724" y="4534105"/>
            <a:ext cx="112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elválasztójel</a:t>
            </a:r>
            <a:endParaRPr lang="en-US" sz="1400" dirty="0"/>
          </a:p>
        </p:txBody>
      </p:sp>
      <p:sp>
        <p:nvSpPr>
          <p:cNvPr id="75" name="Szövegdoboz 74"/>
          <p:cNvSpPr txBox="1"/>
          <p:nvPr/>
        </p:nvSpPr>
        <p:spPr>
          <a:xfrm>
            <a:off x="5230561" y="4438105"/>
            <a:ext cx="38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7" name="Rectangle 13"/>
          <p:cNvSpPr>
            <a:spLocks noChangeArrowheads="1"/>
          </p:cNvSpPr>
          <p:nvPr/>
        </p:nvSpPr>
        <p:spPr bwMode="auto">
          <a:xfrm>
            <a:off x="5317060" y="359969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78" name="Freeform 16"/>
          <p:cNvSpPr>
            <a:spLocks/>
          </p:cNvSpPr>
          <p:nvPr/>
        </p:nvSpPr>
        <p:spPr bwMode="auto">
          <a:xfrm>
            <a:off x="3133375" y="3952094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79" name="Rectangle 17"/>
          <p:cNvSpPr>
            <a:spLocks noChangeArrowheads="1"/>
          </p:cNvSpPr>
          <p:nvPr/>
        </p:nvSpPr>
        <p:spPr bwMode="auto">
          <a:xfrm>
            <a:off x="3046592" y="3352800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T</a:t>
            </a: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7232449" y="4457252"/>
            <a:ext cx="975554" cy="41624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200" dirty="0" err="1" smtClean="0"/>
              <a:t>elválasztójel</a:t>
            </a:r>
            <a:endParaRPr lang="hu-HU" altLang="en-US" sz="1200" dirty="0"/>
          </a:p>
        </p:txBody>
      </p:sp>
      <p:sp>
        <p:nvSpPr>
          <p:cNvPr id="87" name="Szövegdoboz 86"/>
          <p:cNvSpPr txBox="1"/>
          <p:nvPr/>
        </p:nvSpPr>
        <p:spPr>
          <a:xfrm>
            <a:off x="1551863" y="5452044"/>
            <a:ext cx="724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1. a </a:t>
            </a:r>
            <a:r>
              <a:rPr lang="en-US" sz="1200" dirty="0" err="1" smtClean="0"/>
              <a:t>startszó</a:t>
            </a:r>
            <a:r>
              <a:rPr lang="en-US" sz="1200" dirty="0" smtClean="0"/>
              <a:t> </a:t>
            </a:r>
            <a:r>
              <a:rPr lang="en-US" sz="1200" dirty="0" err="1" smtClean="0"/>
              <a:t>elé</a:t>
            </a:r>
            <a:r>
              <a:rPr lang="en-US" sz="1200" dirty="0" smtClean="0"/>
              <a:t> </a:t>
            </a:r>
            <a:r>
              <a:rPr lang="en-US" sz="1200" dirty="0" err="1" smtClean="0"/>
              <a:t>írja</a:t>
            </a:r>
            <a:r>
              <a:rPr lang="en-US" sz="1200" dirty="0" smtClean="0"/>
              <a:t> a </a:t>
            </a:r>
            <a:r>
              <a:rPr lang="en-US" sz="1200" dirty="0" err="1" smtClean="0"/>
              <a:t>kezdő</a:t>
            </a:r>
            <a:r>
              <a:rPr lang="en-US" sz="1200" dirty="0" smtClean="0"/>
              <a:t> </a:t>
            </a:r>
            <a:r>
              <a:rPr lang="en-US" sz="1200" dirty="0" err="1" smtClean="0"/>
              <a:t>állapot</a:t>
            </a:r>
            <a:r>
              <a:rPr lang="en-US" sz="1200" dirty="0" smtClean="0"/>
              <a:t> </a:t>
            </a:r>
            <a:r>
              <a:rPr lang="en-US" sz="1200" dirty="0" err="1" smtClean="0"/>
              <a:t>azonosítóját</a:t>
            </a:r>
            <a:r>
              <a:rPr lang="en-US" sz="1200" dirty="0" smtClean="0"/>
              <a:t>, a </a:t>
            </a:r>
            <a:r>
              <a:rPr lang="en-US" sz="1200" dirty="0" err="1" smtClean="0"/>
              <a:t>végére</a:t>
            </a:r>
            <a:r>
              <a:rPr lang="en-US" sz="1200" dirty="0" smtClean="0"/>
              <a:t> </a:t>
            </a:r>
            <a:r>
              <a:rPr lang="en-US" sz="1200" dirty="0" err="1" smtClean="0"/>
              <a:t>egy</a:t>
            </a:r>
            <a:r>
              <a:rPr lang="en-US" sz="1200" dirty="0" smtClean="0"/>
              <a:t> </a:t>
            </a:r>
            <a:r>
              <a:rPr lang="en-US" sz="1200" dirty="0" err="1" smtClean="0"/>
              <a:t>elválasztójelet</a:t>
            </a:r>
            <a:r>
              <a:rPr lang="en-US" sz="1200" dirty="0" smtClean="0"/>
              <a:t>. </a:t>
            </a:r>
            <a:r>
              <a:rPr lang="en-US" sz="1200" dirty="0" err="1" smtClean="0"/>
              <a:t>Ez</a:t>
            </a:r>
            <a:r>
              <a:rPr lang="en-US" sz="1200" dirty="0" smtClean="0"/>
              <a:t> </a:t>
            </a:r>
            <a:r>
              <a:rPr lang="en-US" sz="1200" dirty="0" err="1" smtClean="0"/>
              <a:t>lesz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első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dirty="0" err="1" smtClean="0"/>
              <a:t>ezt</a:t>
            </a:r>
            <a:r>
              <a:rPr lang="en-US" sz="1200" dirty="0" smtClean="0"/>
              <a:t> </a:t>
            </a:r>
            <a:r>
              <a:rPr lang="en-US" sz="1200" dirty="0" err="1" smtClean="0"/>
              <a:t>követően</a:t>
            </a:r>
            <a:r>
              <a:rPr lang="en-US" sz="1200" dirty="0" smtClean="0"/>
              <a:t>  </a:t>
            </a:r>
            <a:r>
              <a:rPr lang="en-US" sz="1200" dirty="0" err="1" smtClean="0"/>
              <a:t>konfigurációsorozat</a:t>
            </a:r>
            <a:r>
              <a:rPr lang="en-US" sz="1200" dirty="0" smtClean="0"/>
              <a:t> </a:t>
            </a:r>
            <a:r>
              <a:rPr lang="en-US" sz="1200" dirty="0" err="1" smtClean="0"/>
              <a:t>vége</a:t>
            </a:r>
            <a:r>
              <a:rPr lang="en-US" sz="1200" dirty="0" smtClean="0"/>
              <a:t> </a:t>
            </a:r>
            <a:r>
              <a:rPr lang="en-US" sz="1200" dirty="0" err="1" smtClean="0"/>
              <a:t>vége</a:t>
            </a:r>
            <a:r>
              <a:rPr lang="en-US" sz="1200" dirty="0" smtClean="0"/>
              <a:t> </a:t>
            </a:r>
            <a:r>
              <a:rPr lang="en-US" sz="1200" dirty="0" err="1" smtClean="0"/>
              <a:t>jelet</a:t>
            </a:r>
            <a:r>
              <a:rPr lang="en-US" sz="1200" dirty="0" smtClean="0"/>
              <a:t> </a:t>
            </a:r>
            <a:r>
              <a:rPr lang="en-US" sz="1200" dirty="0" err="1" smtClean="0"/>
              <a:t>ír</a:t>
            </a:r>
            <a:r>
              <a:rPr lang="en-US" sz="1200" dirty="0" smtClean="0"/>
              <a:t>. </a:t>
            </a:r>
          </a:p>
          <a:p>
            <a:r>
              <a:rPr lang="en-US" sz="1200" dirty="0" smtClean="0"/>
              <a:t>2. </a:t>
            </a:r>
            <a:r>
              <a:rPr lang="en-US" sz="1200" dirty="0" err="1" smtClean="0"/>
              <a:t>Mindaddig</a:t>
            </a:r>
            <a:r>
              <a:rPr lang="en-US" sz="1200" dirty="0" smtClean="0"/>
              <a:t>, </a:t>
            </a:r>
            <a:r>
              <a:rPr lang="en-US" sz="1200" dirty="0" err="1" smtClean="0"/>
              <a:t>míg</a:t>
            </a:r>
            <a:r>
              <a:rPr lang="en-US" sz="1200" dirty="0" smtClean="0"/>
              <a:t> </a:t>
            </a:r>
            <a:r>
              <a:rPr lang="en-US" sz="1200" dirty="0" err="1" smtClean="0"/>
              <a:t>végállapotba</a:t>
            </a:r>
            <a:r>
              <a:rPr lang="en-US" sz="1200" dirty="0" smtClean="0"/>
              <a:t> </a:t>
            </a:r>
            <a:r>
              <a:rPr lang="en-US" sz="1200" dirty="0" err="1" smtClean="0"/>
              <a:t>nem</a:t>
            </a:r>
            <a:r>
              <a:rPr lang="en-US" sz="1200" dirty="0" smtClean="0"/>
              <a:t> jut, </a:t>
            </a:r>
            <a:r>
              <a:rPr lang="en-US" sz="1200" dirty="0" err="1" smtClean="0"/>
              <a:t>minden</a:t>
            </a:r>
            <a:r>
              <a:rPr lang="en-US" sz="1200" dirty="0" smtClean="0"/>
              <a:t> </a:t>
            </a:r>
            <a:r>
              <a:rPr lang="en-US" sz="1200" dirty="0" err="1" smtClean="0"/>
              <a:t>egyes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konfigurációra</a:t>
            </a:r>
            <a:r>
              <a:rPr lang="en-US" sz="1200" dirty="0" smtClean="0"/>
              <a:t> </a:t>
            </a:r>
            <a:r>
              <a:rPr lang="en-US" sz="1200" dirty="0" err="1" smtClean="0"/>
              <a:t>végrehajtja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3. A  </a:t>
            </a:r>
            <a:r>
              <a:rPr lang="en-US" sz="1200" dirty="0" err="1" smtClean="0"/>
              <a:t>soron</a:t>
            </a:r>
            <a:r>
              <a:rPr lang="en-US" sz="1200" dirty="0" smtClean="0"/>
              <a:t> </a:t>
            </a:r>
            <a:r>
              <a:rPr lang="en-US" sz="1200" dirty="0" err="1" smtClean="0"/>
              <a:t>következő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konfigurációra</a:t>
            </a:r>
            <a:r>
              <a:rPr lang="en-US" sz="1200" dirty="0" smtClean="0"/>
              <a:t> </a:t>
            </a:r>
            <a:r>
              <a:rPr lang="en-US" sz="1200" dirty="0" err="1" smtClean="0"/>
              <a:t>képzi</a:t>
            </a:r>
            <a:r>
              <a:rPr lang="en-US" sz="1200" dirty="0" smtClean="0"/>
              <a:t> </a:t>
            </a:r>
            <a:r>
              <a:rPr lang="en-US" sz="1200" dirty="0" err="1" smtClean="0"/>
              <a:t>az</a:t>
            </a:r>
            <a:r>
              <a:rPr lang="en-US" sz="1200" dirty="0" smtClean="0"/>
              <a:t> </a:t>
            </a:r>
            <a:r>
              <a:rPr lang="en-US" sz="1200" dirty="0" err="1" smtClean="0"/>
              <a:t>összes</a:t>
            </a:r>
            <a:r>
              <a:rPr lang="en-US" sz="1200" dirty="0" smtClean="0"/>
              <a:t> </a:t>
            </a:r>
            <a:r>
              <a:rPr lang="en-US" sz="1200" dirty="0" err="1" smtClean="0"/>
              <a:t>lehetséges</a:t>
            </a:r>
            <a:r>
              <a:rPr lang="en-US" sz="1200" dirty="0" smtClean="0"/>
              <a:t> </a:t>
            </a:r>
            <a:r>
              <a:rPr lang="en-US" sz="1200" dirty="0" err="1" smtClean="0"/>
              <a:t>újabb</a:t>
            </a:r>
            <a:r>
              <a:rPr lang="en-US" sz="1200" dirty="0" smtClean="0"/>
              <a:t> </a:t>
            </a:r>
            <a:r>
              <a:rPr lang="en-US" sz="1200" dirty="0" err="1" smtClean="0"/>
              <a:t>konfigurációt</a:t>
            </a:r>
            <a:r>
              <a:rPr lang="en-US" sz="1200" dirty="0" smtClean="0"/>
              <a:t>, s </a:t>
            </a:r>
            <a:r>
              <a:rPr lang="en-US" sz="1200" dirty="0" err="1" smtClean="0"/>
              <a:t>azt</a:t>
            </a:r>
            <a:r>
              <a:rPr lang="en-US" sz="1200" dirty="0" smtClean="0"/>
              <a:t> a </a:t>
            </a:r>
            <a:r>
              <a:rPr lang="en-US" sz="1200" dirty="0" err="1" smtClean="0"/>
              <a:t>szalag</a:t>
            </a:r>
            <a:r>
              <a:rPr lang="en-US" sz="1200" dirty="0" smtClean="0"/>
              <a:t> </a:t>
            </a:r>
            <a:r>
              <a:rPr lang="en-US" sz="1200" dirty="0" err="1" smtClean="0"/>
              <a:t>végére</a:t>
            </a:r>
            <a:r>
              <a:rPr lang="en-US" sz="1200" dirty="0" smtClean="0"/>
              <a:t> </a:t>
            </a:r>
            <a:r>
              <a:rPr lang="en-US" sz="1200" dirty="0" err="1" smtClean="0"/>
              <a:t>írja</a:t>
            </a:r>
            <a:endParaRPr lang="en-US" sz="1200" dirty="0" smtClean="0"/>
          </a:p>
        </p:txBody>
      </p:sp>
      <p:sp>
        <p:nvSpPr>
          <p:cNvPr id="88" name="Rectangle 12"/>
          <p:cNvSpPr>
            <a:spLocks noChangeArrowheads="1"/>
          </p:cNvSpPr>
          <p:nvPr/>
        </p:nvSpPr>
        <p:spPr bwMode="auto">
          <a:xfrm>
            <a:off x="6685862" y="4622771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89" name="Szövegdoboz 88"/>
          <p:cNvSpPr txBox="1"/>
          <p:nvPr/>
        </p:nvSpPr>
        <p:spPr>
          <a:xfrm>
            <a:off x="531620" y="5101049"/>
            <a:ext cx="2182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</a:t>
            </a:r>
            <a:r>
              <a:rPr lang="en-US" sz="1400" b="1" dirty="0" err="1" smtClean="0"/>
              <a:t>szimulálás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folyamata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117" name="Rectangle 10"/>
          <p:cNvSpPr>
            <a:spLocks noChangeArrowheads="1"/>
          </p:cNvSpPr>
          <p:nvPr/>
        </p:nvSpPr>
        <p:spPr bwMode="auto">
          <a:xfrm>
            <a:off x="2232835" y="2057400"/>
            <a:ext cx="2113935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 smtClean="0"/>
              <a:t>.</a:t>
            </a:r>
            <a:endParaRPr lang="hu-HU" altLang="en-US" sz="1200" dirty="0"/>
          </a:p>
        </p:txBody>
      </p:sp>
      <p:sp>
        <p:nvSpPr>
          <p:cNvPr id="125" name="Rectangle 13"/>
          <p:cNvSpPr>
            <a:spLocks noChangeArrowheads="1"/>
          </p:cNvSpPr>
          <p:nvPr/>
        </p:nvSpPr>
        <p:spPr bwMode="auto">
          <a:xfrm>
            <a:off x="5376254" y="704097"/>
            <a:ext cx="301365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hu-HU" altLang="en-US" sz="1200" dirty="0"/>
              <a:t>...</a:t>
            </a:r>
          </a:p>
        </p:txBody>
      </p:sp>
      <p:sp>
        <p:nvSpPr>
          <p:cNvPr id="126" name="Freeform 16"/>
          <p:cNvSpPr>
            <a:spLocks/>
          </p:cNvSpPr>
          <p:nvPr/>
        </p:nvSpPr>
        <p:spPr bwMode="auto">
          <a:xfrm>
            <a:off x="2835277" y="1601787"/>
            <a:ext cx="312856" cy="455613"/>
          </a:xfrm>
          <a:custGeom>
            <a:avLst/>
            <a:gdLst>
              <a:gd name="T0" fmla="*/ 144 w 289"/>
              <a:gd name="T1" fmla="*/ 0 h 481"/>
              <a:gd name="T2" fmla="*/ 288 w 289"/>
              <a:gd name="T3" fmla="*/ 96 h 481"/>
              <a:gd name="T4" fmla="*/ 216 w 289"/>
              <a:gd name="T5" fmla="*/ 96 h 481"/>
              <a:gd name="T6" fmla="*/ 216 w 289"/>
              <a:gd name="T7" fmla="*/ 384 h 481"/>
              <a:gd name="T8" fmla="*/ 288 w 289"/>
              <a:gd name="T9" fmla="*/ 384 h 481"/>
              <a:gd name="T10" fmla="*/ 144 w 289"/>
              <a:gd name="T11" fmla="*/ 480 h 481"/>
              <a:gd name="T12" fmla="*/ 0 w 289"/>
              <a:gd name="T13" fmla="*/ 384 h 481"/>
              <a:gd name="T14" fmla="*/ 72 w 289"/>
              <a:gd name="T15" fmla="*/ 384 h 481"/>
              <a:gd name="T16" fmla="*/ 72 w 289"/>
              <a:gd name="T17" fmla="*/ 96 h 481"/>
              <a:gd name="T18" fmla="*/ 0 w 289"/>
              <a:gd name="T19" fmla="*/ 96 h 481"/>
              <a:gd name="T20" fmla="*/ 144 w 289"/>
              <a:gd name="T2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481">
                <a:moveTo>
                  <a:pt x="144" y="0"/>
                </a:moveTo>
                <a:lnTo>
                  <a:pt x="288" y="96"/>
                </a:lnTo>
                <a:lnTo>
                  <a:pt x="216" y="96"/>
                </a:lnTo>
                <a:lnTo>
                  <a:pt x="216" y="384"/>
                </a:lnTo>
                <a:lnTo>
                  <a:pt x="288" y="384"/>
                </a:lnTo>
                <a:lnTo>
                  <a:pt x="144" y="480"/>
                </a:lnTo>
                <a:lnTo>
                  <a:pt x="0" y="384"/>
                </a:lnTo>
                <a:lnTo>
                  <a:pt x="72" y="384"/>
                </a:lnTo>
                <a:lnTo>
                  <a:pt x="72" y="96"/>
                </a:lnTo>
                <a:lnTo>
                  <a:pt x="0" y="96"/>
                </a:lnTo>
                <a:lnTo>
                  <a:pt x="144" y="0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sp>
        <p:nvSpPr>
          <p:cNvPr id="127" name="Rectangle 17"/>
          <p:cNvSpPr>
            <a:spLocks noChangeArrowheads="1"/>
          </p:cNvSpPr>
          <p:nvPr/>
        </p:nvSpPr>
        <p:spPr bwMode="auto">
          <a:xfrm>
            <a:off x="2711735" y="1068387"/>
            <a:ext cx="559939" cy="5334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hu-HU" altLang="en-US" sz="1200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7115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Előadásaim főiskola\Számtud Falucskai\ea_06-page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7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Előadásaim főiskola\Számtud Falucskai\ea_06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8" y="0"/>
            <a:ext cx="90722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40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Előadásaim főiskola\Számtud Falucskai\ea_06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2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Előadásaim főiskola\Számtud Falucskai\ea_06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8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Előadásaim főiskola\Számtud Falucskai\ea_07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4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85800" y="609600"/>
            <a:ext cx="814530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 RAM </a:t>
            </a:r>
            <a:r>
              <a:rPr lang="en-US" sz="2400" dirty="0" err="1" smtClean="0"/>
              <a:t>gép</a:t>
            </a:r>
            <a:endParaRPr lang="en-US" sz="2400" dirty="0" smtClean="0"/>
          </a:p>
          <a:p>
            <a:r>
              <a:rPr lang="en-US" sz="2400" dirty="0" smtClean="0"/>
              <a:t>7 </a:t>
            </a:r>
            <a:r>
              <a:rPr lang="en-US" sz="2400" dirty="0" err="1" smtClean="0"/>
              <a:t>példák</a:t>
            </a:r>
            <a:r>
              <a:rPr lang="en-US" sz="2400" dirty="0" smtClean="0"/>
              <a:t> RAM </a:t>
            </a:r>
            <a:r>
              <a:rPr lang="en-US" sz="2400" dirty="0" err="1" smtClean="0"/>
              <a:t>gépekre</a:t>
            </a:r>
            <a:endParaRPr lang="en-US" sz="2400" dirty="0" smtClean="0"/>
          </a:p>
          <a:p>
            <a:r>
              <a:rPr lang="en-US" sz="2400" dirty="0" smtClean="0"/>
              <a:t>8 A </a:t>
            </a:r>
            <a:r>
              <a:rPr lang="en-US" sz="2400" dirty="0" err="1" smtClean="0"/>
              <a:t>turing</a:t>
            </a:r>
            <a:r>
              <a:rPr lang="en-US" sz="2400" dirty="0" smtClean="0"/>
              <a:t> </a:t>
            </a:r>
            <a:r>
              <a:rPr lang="en-US" sz="2400" dirty="0" err="1" smtClean="0"/>
              <a:t>gépek</a:t>
            </a:r>
            <a:r>
              <a:rPr lang="en-US" sz="2400" dirty="0" smtClean="0"/>
              <a:t> </a:t>
            </a:r>
            <a:r>
              <a:rPr lang="en-US" sz="2400" dirty="0" err="1" smtClean="0"/>
              <a:t>és</a:t>
            </a:r>
            <a:r>
              <a:rPr lang="en-US" sz="2400" dirty="0" smtClean="0"/>
              <a:t> a RAM </a:t>
            </a:r>
            <a:r>
              <a:rPr lang="en-US" sz="2400" dirty="0" err="1" smtClean="0"/>
              <a:t>gépek</a:t>
            </a:r>
            <a:r>
              <a:rPr lang="en-US" sz="2400" dirty="0" smtClean="0"/>
              <a:t> </a:t>
            </a:r>
            <a:r>
              <a:rPr lang="en-US" sz="2400" dirty="0" err="1" smtClean="0"/>
              <a:t>ekvivalenciája</a:t>
            </a:r>
            <a:endParaRPr lang="en-US" sz="2400" dirty="0" smtClean="0"/>
          </a:p>
          <a:p>
            <a:r>
              <a:rPr lang="en-US" sz="2400" dirty="0" smtClean="0"/>
              <a:t>9 </a:t>
            </a:r>
            <a:r>
              <a:rPr lang="en-US" sz="2400" dirty="0" err="1" smtClean="0"/>
              <a:t>Egy</a:t>
            </a:r>
            <a:r>
              <a:rPr lang="en-US" sz="2400" dirty="0" smtClean="0"/>
              <a:t>- </a:t>
            </a:r>
            <a:r>
              <a:rPr lang="en-US" sz="2400" dirty="0" err="1" smtClean="0"/>
              <a:t>és</a:t>
            </a:r>
            <a:r>
              <a:rPr lang="en-US" sz="2400" dirty="0" smtClean="0"/>
              <a:t> </a:t>
            </a:r>
            <a:r>
              <a:rPr lang="en-US" sz="2400" dirty="0" err="1" smtClean="0"/>
              <a:t>kétváltozós</a:t>
            </a:r>
            <a:r>
              <a:rPr lang="en-US" sz="2400" dirty="0" smtClean="0"/>
              <a:t> Boole-</a:t>
            </a:r>
            <a:r>
              <a:rPr lang="en-US" sz="2400" dirty="0" err="1" smtClean="0"/>
              <a:t>függvények</a:t>
            </a:r>
            <a:endParaRPr lang="en-US" sz="2400" dirty="0" smtClean="0"/>
          </a:p>
          <a:p>
            <a:r>
              <a:rPr lang="en-US" sz="2400" dirty="0" smtClean="0"/>
              <a:t>10 </a:t>
            </a:r>
            <a:r>
              <a:rPr lang="en-US" sz="2400" dirty="0" err="1" smtClean="0"/>
              <a:t>Többváltozós</a:t>
            </a:r>
            <a:r>
              <a:rPr lang="en-US" sz="2400" dirty="0" smtClean="0"/>
              <a:t> Boole-</a:t>
            </a:r>
            <a:r>
              <a:rPr lang="en-US" sz="2400" dirty="0" err="1" smtClean="0"/>
              <a:t>függvények</a:t>
            </a:r>
            <a:r>
              <a:rPr lang="en-US" sz="2400" dirty="0" smtClean="0"/>
              <a:t>, Boole-</a:t>
            </a:r>
            <a:r>
              <a:rPr lang="en-US" sz="2400" dirty="0" err="1" smtClean="0"/>
              <a:t>polinomok</a:t>
            </a:r>
            <a:endParaRPr lang="en-US" sz="2400" dirty="0" smtClean="0"/>
          </a:p>
          <a:p>
            <a:r>
              <a:rPr lang="en-US" sz="2400" dirty="0" smtClean="0"/>
              <a:t>11 DNF,KNF</a:t>
            </a:r>
          </a:p>
          <a:p>
            <a:r>
              <a:rPr lang="en-US" sz="2400" dirty="0" smtClean="0"/>
              <a:t>12 </a:t>
            </a:r>
            <a:r>
              <a:rPr lang="en-US" sz="2400" dirty="0" err="1" smtClean="0"/>
              <a:t>Hálózatok</a:t>
            </a:r>
            <a:r>
              <a:rPr lang="en-US" sz="2400" dirty="0" smtClean="0"/>
              <a:t>, </a:t>
            </a:r>
            <a:r>
              <a:rPr lang="en-US" sz="2400" dirty="0" err="1" smtClean="0"/>
              <a:t>logikai</a:t>
            </a:r>
            <a:r>
              <a:rPr lang="en-US" sz="2400" dirty="0" smtClean="0"/>
              <a:t> </a:t>
            </a:r>
            <a:r>
              <a:rPr lang="en-US" sz="2400" dirty="0" err="1" smtClean="0"/>
              <a:t>hálózatok</a:t>
            </a:r>
            <a:r>
              <a:rPr lang="en-US" sz="2400" dirty="0" smtClean="0"/>
              <a:t>, Boole-</a:t>
            </a:r>
            <a:r>
              <a:rPr lang="en-US" sz="2400" dirty="0" err="1" smtClean="0"/>
              <a:t>féle</a:t>
            </a:r>
            <a:r>
              <a:rPr lang="en-US" sz="2400" dirty="0" smtClean="0"/>
              <a:t> </a:t>
            </a:r>
            <a:r>
              <a:rPr lang="en-US" sz="2400" dirty="0" err="1" smtClean="0"/>
              <a:t>hálózatok</a:t>
            </a:r>
            <a:endParaRPr lang="en-US" sz="2400" dirty="0" smtClean="0"/>
          </a:p>
          <a:p>
            <a:r>
              <a:rPr lang="en-US" sz="2400" dirty="0" smtClean="0"/>
              <a:t>13 </a:t>
            </a:r>
            <a:r>
              <a:rPr lang="en-US" sz="2400" dirty="0" err="1" smtClean="0"/>
              <a:t>Chaitin</a:t>
            </a:r>
            <a:r>
              <a:rPr lang="en-US" sz="2400" dirty="0" smtClean="0"/>
              <a:t>-Kolmogorov </a:t>
            </a:r>
            <a:r>
              <a:rPr lang="en-US" sz="2400" dirty="0" err="1" smtClean="0"/>
              <a:t>bonyolultság</a:t>
            </a:r>
            <a:r>
              <a:rPr lang="en-US" sz="2400" dirty="0" smtClean="0"/>
              <a:t>, </a:t>
            </a:r>
            <a:r>
              <a:rPr lang="en-US" sz="2400" dirty="0" err="1" smtClean="0"/>
              <a:t>rekurzíven</a:t>
            </a:r>
            <a:r>
              <a:rPr lang="en-US" sz="2400" dirty="0" smtClean="0"/>
              <a:t> </a:t>
            </a:r>
            <a:r>
              <a:rPr lang="en-US" sz="2400" dirty="0" err="1" smtClean="0"/>
              <a:t>felsorolható</a:t>
            </a:r>
            <a:r>
              <a:rPr lang="en-US" sz="2400" dirty="0" smtClean="0"/>
              <a:t> </a:t>
            </a:r>
            <a:r>
              <a:rPr lang="en-US" sz="2400" dirty="0" err="1" smtClean="0"/>
              <a:t>nyelvek</a:t>
            </a:r>
            <a:endParaRPr lang="en-US" sz="2400" dirty="0" smtClean="0"/>
          </a:p>
          <a:p>
            <a:r>
              <a:rPr lang="en-US" sz="2400" dirty="0" smtClean="0"/>
              <a:t>14 </a:t>
            </a:r>
            <a:r>
              <a:rPr lang="en-US" sz="2400" dirty="0" err="1" smtClean="0"/>
              <a:t>Bonyolultsági</a:t>
            </a:r>
            <a:r>
              <a:rPr lang="en-US" sz="2400" dirty="0" smtClean="0"/>
              <a:t> </a:t>
            </a:r>
            <a:r>
              <a:rPr lang="en-US" sz="2400" dirty="0" err="1" smtClean="0"/>
              <a:t>osztályok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 err="1" smtClean="0"/>
              <a:t>Számonkérés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jegymegajánlás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dirty="0" err="1" smtClean="0"/>
              <a:t>Elővizsga</a:t>
            </a:r>
            <a:r>
              <a:rPr lang="en-US" sz="2400" dirty="0" smtClean="0"/>
              <a:t> </a:t>
            </a:r>
            <a:r>
              <a:rPr lang="en-US" sz="2400" dirty="0" err="1" smtClean="0"/>
              <a:t>tehető</a:t>
            </a:r>
            <a:r>
              <a:rPr lang="en-US" sz="2400" dirty="0" smtClean="0"/>
              <a:t> </a:t>
            </a:r>
            <a:r>
              <a:rPr lang="en-US" sz="2400" dirty="0" err="1" smtClean="0"/>
              <a:t>az</a:t>
            </a:r>
            <a:r>
              <a:rPr lang="en-US" sz="2400" dirty="0" smtClean="0"/>
              <a:t> </a:t>
            </a:r>
            <a:r>
              <a:rPr lang="en-US" sz="2400" dirty="0" err="1" smtClean="0"/>
              <a:t>utolsó</a:t>
            </a:r>
            <a:r>
              <a:rPr lang="en-US" sz="2400" dirty="0" smtClean="0"/>
              <a:t> </a:t>
            </a:r>
            <a:r>
              <a:rPr lang="en-US" sz="2400" dirty="0" err="1" smtClean="0"/>
              <a:t>előadás</a:t>
            </a:r>
            <a:r>
              <a:rPr lang="en-US" sz="2400" dirty="0" smtClean="0"/>
              <a:t> </a:t>
            </a:r>
            <a:r>
              <a:rPr lang="en-US" sz="2400" dirty="0" err="1" smtClean="0"/>
              <a:t>időpontjában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204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Előadásaim főiskola\Számtud Falucskai\ea_07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8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Előadásaim főiskola\Számtud Falucskai\ea_07-page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4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Előadásaim főiskola\Számtud Falucskai\ea_07-page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9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Előadásaim főiskola\Számtud Falucskai\ea_07-page-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Előadásaim főiskola\Számtud Falucskai\ea_07-page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6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Előadásaim főiskola\Számtud Falucskai\ea_07-page-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5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Előadásaim főiskola\Számtud Falucskai\ea_07-page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Előadásaim főiskola\Számtud Falucskai\ea_07-page-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09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Előadásaim főiskola\Számtud Falucskai\ea_07-page-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43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Előadásaim főiskola\Számtud Falucskai\ea_07-page-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0" y="0"/>
            <a:ext cx="91260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0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28600" y="914400"/>
            <a:ext cx="74874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Részvétel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az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előadásokon</a:t>
            </a:r>
            <a:endParaRPr lang="en-US" sz="2400" b="1" dirty="0" smtClean="0"/>
          </a:p>
          <a:p>
            <a:endParaRPr lang="en-US" sz="2400" b="1" dirty="0"/>
          </a:p>
          <a:p>
            <a:r>
              <a:rPr lang="en-US" sz="2400" dirty="0" smtClean="0"/>
              <a:t>TVSZ </a:t>
            </a:r>
            <a:r>
              <a:rPr lang="en-US" sz="2400" dirty="0" err="1" smtClean="0"/>
              <a:t>szerint</a:t>
            </a:r>
            <a:r>
              <a:rPr lang="en-US" sz="2400" dirty="0" smtClean="0"/>
              <a:t>, a </a:t>
            </a:r>
            <a:r>
              <a:rPr lang="en-US" sz="2400" dirty="0" err="1" smtClean="0"/>
              <a:t>katalógus</a:t>
            </a:r>
            <a:r>
              <a:rPr lang="en-US" sz="2400" dirty="0" smtClean="0"/>
              <a:t> </a:t>
            </a:r>
            <a:r>
              <a:rPr lang="en-US" sz="2400" dirty="0" err="1" smtClean="0"/>
              <a:t>írása</a:t>
            </a:r>
            <a:r>
              <a:rPr lang="en-US" sz="2400" dirty="0" smtClean="0"/>
              <a:t> </a:t>
            </a:r>
            <a:r>
              <a:rPr lang="en-US" sz="2400" dirty="0" err="1" smtClean="0"/>
              <a:t>csak</a:t>
            </a:r>
            <a:r>
              <a:rPr lang="en-US" sz="2400" dirty="0" smtClean="0"/>
              <a:t> </a:t>
            </a:r>
            <a:r>
              <a:rPr lang="en-US" sz="2400" dirty="0" err="1" smtClean="0"/>
              <a:t>statisztikai</a:t>
            </a:r>
            <a:r>
              <a:rPr lang="en-US" sz="2400" dirty="0" smtClean="0"/>
              <a:t> </a:t>
            </a:r>
            <a:r>
              <a:rPr lang="en-US" sz="2400" dirty="0" err="1" smtClean="0"/>
              <a:t>célokat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szolgál</a:t>
            </a:r>
            <a:r>
              <a:rPr lang="en-US" sz="2400" dirty="0" smtClean="0"/>
              <a:t>,  </a:t>
            </a:r>
            <a:r>
              <a:rPr lang="en-US" sz="2400" dirty="0" err="1" smtClean="0"/>
              <a:t>nem</a:t>
            </a:r>
            <a:r>
              <a:rPr lang="en-US" sz="2400" dirty="0" smtClean="0"/>
              <a:t> </a:t>
            </a:r>
            <a:r>
              <a:rPr lang="en-US" sz="2400" dirty="0" err="1" smtClean="0"/>
              <a:t>kötelező</a:t>
            </a:r>
            <a:r>
              <a:rPr lang="en-US" sz="2400" dirty="0" smtClean="0"/>
              <a:t> a </a:t>
            </a:r>
            <a:r>
              <a:rPr lang="en-US" sz="2400" dirty="0" err="1" smtClean="0"/>
              <a:t>megjelenés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32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Előadásaim főiskola\Számtud Falucskai\ea_07-page-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8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Előadásaim főiskola\Számtud Falucskai\ea_07-page-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1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Előadásaim főiskola\Számtud Falucskai\ea_07-page-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5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Előadásaim főiskola\Számtud Falucskai\ea_07-page-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8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Előadásaim főiskola\Számtud Falucskai\ea_07-page-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Előadásaim főiskola\Számtud Falucskai\szamitaselmelet-page-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" y="26894"/>
            <a:ext cx="9144000" cy="679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2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Előadásaim főiskola\Számtud Falucskai\szamitaselmelet-page-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2" y="-22412"/>
            <a:ext cx="9121588" cy="688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4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Előadásaim főiskola\Számtud Falucskai\szamitaselmelet-page-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2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Előadásaim főiskola\Számtud Falucskai\szamitaselmelet-page-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1" y="0"/>
            <a:ext cx="9105899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Előadásaim főiskola\Számtud Falucskai\szamitaselmelet-page-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0"/>
            <a:ext cx="91185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7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Előadásaim főiskola\Számtud Falucskai\ea_01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1" y="0"/>
            <a:ext cx="9144000" cy="682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3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Előadásaim főiskola\Számtud Falucskai\szamitaselmelet-page-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5400"/>
            <a:ext cx="9169400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8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Előadásaim főiskola\Számtud Falucskai\szamitaselmelet-page-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400"/>
            <a:ext cx="9143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Előadásaim főiskola\Számtud Falucskai\szamitaselmelet-page-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462"/>
            <a:ext cx="9144000" cy="687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4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Előadásaim főiskola\Számtud Falucskai\szamitaselmelet-page-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5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Előadásaim főiskola\Számtud Falucskai\szamitaselmelet-page-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3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Előadásaim főiskola\Számtud Falucskai\szamitaselmelet-page-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76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Előadásaim főiskola\Számtud Falucskai\szamitaselmelet-page-0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Előadásaim főiskola\Számtud Falucskai\szamitaselmelet-page-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7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Előadásaim főiskola\Számtud Falucskai\szamitaselmelet-page-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2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Előadásaim főiskola\Számtud Falucskai\szamitaselmelet-page-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80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Előadásaim főiskola\Számtud Falucskai\ea_01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1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Előadásaim főiskola\Számtud Falucskai\szamitaselmelet-page-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1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-18573" y="532843"/>
            <a:ext cx="9162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Tár-idő</a:t>
            </a:r>
            <a:r>
              <a:rPr lang="en-US" b="1" dirty="0" smtClean="0"/>
              <a:t> </a:t>
            </a:r>
            <a:r>
              <a:rPr lang="en-US" b="1" dirty="0" err="1" smtClean="0"/>
              <a:t>tétel</a:t>
            </a:r>
            <a:r>
              <a:rPr lang="en-US" b="1" dirty="0" smtClean="0"/>
              <a:t>: </a:t>
            </a:r>
            <a:r>
              <a:rPr lang="en-US" dirty="0" smtClean="0"/>
              <a:t>Ha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  <a:r>
              <a:rPr lang="en-US" dirty="0" err="1" smtClean="0"/>
              <a:t>felismerhető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olyan</a:t>
            </a:r>
            <a:r>
              <a:rPr lang="en-US" dirty="0" smtClean="0"/>
              <a:t> Turing </a:t>
            </a:r>
            <a:r>
              <a:rPr lang="en-US" dirty="0" err="1" smtClean="0"/>
              <a:t>géppel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a </a:t>
            </a:r>
            <a:r>
              <a:rPr lang="en-US" dirty="0" err="1" smtClean="0"/>
              <a:t>nyelv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felismerésére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hosszúságú</a:t>
            </a:r>
            <a:r>
              <a:rPr lang="en-US" dirty="0" smtClean="0"/>
              <a:t> input </a:t>
            </a:r>
            <a:r>
              <a:rPr lang="en-US" dirty="0" err="1" smtClean="0"/>
              <a:t>szalagot</a:t>
            </a:r>
            <a:r>
              <a:rPr lang="en-US" dirty="0" smtClean="0"/>
              <a:t> </a:t>
            </a:r>
            <a:r>
              <a:rPr lang="en-US" dirty="0" err="1" smtClean="0"/>
              <a:t>használ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van </a:t>
            </a:r>
            <a:r>
              <a:rPr lang="en-US" dirty="0" err="1" smtClean="0"/>
              <a:t>olyan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is,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mellett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felismeri</a:t>
            </a:r>
            <a:r>
              <a:rPr lang="en-US" dirty="0" smtClean="0"/>
              <a:t> </a:t>
            </a:r>
            <a:r>
              <a:rPr lang="en-US" dirty="0" err="1" smtClean="0"/>
              <a:t>ezt</a:t>
            </a:r>
            <a:r>
              <a:rPr lang="en-US" dirty="0" smtClean="0"/>
              <a:t> a </a:t>
            </a:r>
            <a:r>
              <a:rPr lang="en-US" dirty="0" err="1" smtClean="0"/>
              <a:t>nyelvet</a:t>
            </a:r>
            <a:r>
              <a:rPr lang="en-US" dirty="0" smtClean="0"/>
              <a:t>, </a:t>
            </a:r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startszóra</a:t>
            </a:r>
            <a:r>
              <a:rPr lang="en-US" dirty="0" smtClean="0"/>
              <a:t>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 </a:t>
            </a:r>
            <a:r>
              <a:rPr lang="en-US" dirty="0" err="1" smtClean="0"/>
              <a:t>leáll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zövegdoboz 2"/>
          <p:cNvSpPr txBox="1"/>
          <p:nvPr/>
        </p:nvSpPr>
        <p:spPr>
          <a:xfrm>
            <a:off x="0" y="1461195"/>
            <a:ext cx="923496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Bizonyítás</a:t>
            </a:r>
            <a:r>
              <a:rPr lang="en-US" b="1" dirty="0"/>
              <a:t> </a:t>
            </a:r>
            <a:r>
              <a:rPr lang="en-US" b="1" dirty="0" err="1"/>
              <a:t>vázlat</a:t>
            </a:r>
            <a:r>
              <a:rPr lang="en-US" b="1" dirty="0"/>
              <a:t>: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algoritmust</a:t>
            </a:r>
            <a:r>
              <a:rPr lang="en-US" dirty="0"/>
              <a:t> </a:t>
            </a:r>
            <a:r>
              <a:rPr lang="en-US" dirty="0" err="1"/>
              <a:t>végrehajtó</a:t>
            </a:r>
            <a:r>
              <a:rPr lang="en-US" dirty="0"/>
              <a:t> Turing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pillanatnyi</a:t>
            </a:r>
            <a:r>
              <a:rPr lang="en-US" dirty="0"/>
              <a:t> </a:t>
            </a:r>
            <a:r>
              <a:rPr lang="en-US" dirty="0" err="1"/>
              <a:t>konfigurációját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minden</a:t>
            </a:r>
            <a:r>
              <a:rPr lang="en-US" dirty="0" smtClean="0"/>
              <a:t> </a:t>
            </a:r>
            <a:r>
              <a:rPr lang="en-US" dirty="0" err="1" smtClean="0"/>
              <a:t>lépésben</a:t>
            </a:r>
            <a:r>
              <a:rPr lang="en-US" dirty="0" smtClean="0"/>
              <a:t> </a:t>
            </a:r>
            <a:r>
              <a:rPr lang="en-US" dirty="0"/>
              <a:t>3  </a:t>
            </a:r>
            <a:r>
              <a:rPr lang="en-US" dirty="0" err="1"/>
              <a:t>jellemző</a:t>
            </a:r>
            <a:r>
              <a:rPr lang="en-US" dirty="0"/>
              <a:t> </a:t>
            </a:r>
            <a:r>
              <a:rPr lang="en-US" dirty="0" err="1"/>
              <a:t>határozza</a:t>
            </a:r>
            <a:r>
              <a:rPr lang="en-US" dirty="0"/>
              <a:t> meg:</a:t>
            </a:r>
          </a:p>
          <a:p>
            <a:pPr marL="342900" indent="-342900">
              <a:buAutoNum type="arabicPeriod"/>
            </a:pPr>
            <a:r>
              <a:rPr lang="en-US" dirty="0"/>
              <a:t>A Turing </a:t>
            </a:r>
            <a:r>
              <a:rPr lang="en-US" dirty="0" err="1"/>
              <a:t>gép</a:t>
            </a:r>
            <a:r>
              <a:rPr lang="en-US" dirty="0"/>
              <a:t> </a:t>
            </a:r>
            <a:r>
              <a:rPr lang="en-US" dirty="0" err="1"/>
              <a:t>belső</a:t>
            </a:r>
            <a:r>
              <a:rPr lang="en-US" dirty="0"/>
              <a:t> </a:t>
            </a:r>
            <a:r>
              <a:rPr lang="en-US" dirty="0" err="1"/>
              <a:t>állapota</a:t>
            </a:r>
            <a:endParaRPr lang="en-US" dirty="0"/>
          </a:p>
          <a:p>
            <a:r>
              <a:rPr lang="en-US" dirty="0"/>
              <a:t>2. A </a:t>
            </a:r>
            <a:r>
              <a:rPr lang="en-US" dirty="0" err="1"/>
              <a:t>szalag</a:t>
            </a:r>
            <a:r>
              <a:rPr lang="en-US" dirty="0"/>
              <a:t> </a:t>
            </a:r>
            <a:r>
              <a:rPr lang="en-US" dirty="0" err="1"/>
              <a:t>tartalma</a:t>
            </a:r>
            <a:endParaRPr lang="en-US" dirty="0"/>
          </a:p>
          <a:p>
            <a:r>
              <a:rPr lang="en-US" dirty="0"/>
              <a:t>3. A </a:t>
            </a:r>
            <a:r>
              <a:rPr lang="en-US" dirty="0" err="1"/>
              <a:t>szalag</a:t>
            </a:r>
            <a:r>
              <a:rPr lang="en-US" dirty="0"/>
              <a:t> </a:t>
            </a:r>
            <a:r>
              <a:rPr lang="en-US" dirty="0" err="1"/>
              <a:t>melyik</a:t>
            </a:r>
            <a:r>
              <a:rPr lang="en-US" dirty="0"/>
              <a:t> </a:t>
            </a:r>
            <a:r>
              <a:rPr lang="en-US" dirty="0" err="1"/>
              <a:t>pozícióján</a:t>
            </a:r>
            <a:r>
              <a:rPr lang="en-US" dirty="0"/>
              <a:t> </a:t>
            </a:r>
            <a:r>
              <a:rPr lang="en-US" dirty="0" err="1"/>
              <a:t>áll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I/O </a:t>
            </a:r>
            <a:r>
              <a:rPr lang="en-US" dirty="0" err="1"/>
              <a:t>fej</a:t>
            </a:r>
            <a:r>
              <a:rPr lang="en-US" dirty="0"/>
              <a:t>. </a:t>
            </a:r>
          </a:p>
          <a:p>
            <a:r>
              <a:rPr lang="en-US" dirty="0" err="1"/>
              <a:t>Mivel</a:t>
            </a:r>
            <a:r>
              <a:rPr lang="en-US" dirty="0"/>
              <a:t> a </a:t>
            </a:r>
            <a:r>
              <a:rPr lang="en-US" dirty="0" err="1"/>
              <a:t>tár</a:t>
            </a:r>
            <a:r>
              <a:rPr lang="en-US" dirty="0"/>
              <a:t> </a:t>
            </a:r>
            <a:r>
              <a:rPr lang="en-US" dirty="0" err="1"/>
              <a:t>véges</a:t>
            </a:r>
            <a:r>
              <a:rPr lang="en-US" dirty="0"/>
              <a:t>,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összes</a:t>
            </a:r>
            <a:r>
              <a:rPr lang="en-US" dirty="0"/>
              <a:t> </a:t>
            </a:r>
            <a:r>
              <a:rPr lang="en-US" dirty="0" err="1"/>
              <a:t>lehetséges</a:t>
            </a:r>
            <a:r>
              <a:rPr lang="en-US" dirty="0"/>
              <a:t> </a:t>
            </a:r>
            <a:r>
              <a:rPr lang="en-US" dirty="0" err="1"/>
              <a:t>konfigurációk</a:t>
            </a:r>
            <a:r>
              <a:rPr lang="en-US" dirty="0"/>
              <a:t> </a:t>
            </a:r>
            <a:r>
              <a:rPr lang="en-US" dirty="0" err="1"/>
              <a:t>halmaza</a:t>
            </a:r>
            <a:r>
              <a:rPr lang="en-US" dirty="0"/>
              <a:t> </a:t>
            </a:r>
            <a:r>
              <a:rPr lang="en-US" dirty="0" err="1"/>
              <a:t>véges</a:t>
            </a:r>
            <a:r>
              <a:rPr lang="en-US" dirty="0"/>
              <a:t>. A </a:t>
            </a:r>
            <a:r>
              <a:rPr lang="en-US" dirty="0" err="1"/>
              <a:t>nyelvet</a:t>
            </a:r>
            <a:r>
              <a:rPr lang="en-US" dirty="0"/>
              <a:t> </a:t>
            </a:r>
            <a:r>
              <a:rPr lang="en-US" dirty="0" err="1"/>
              <a:t>felismerő</a:t>
            </a:r>
            <a:r>
              <a:rPr lang="en-US" dirty="0"/>
              <a:t> </a:t>
            </a:r>
          </a:p>
          <a:p>
            <a:r>
              <a:rPr lang="en-US" dirty="0"/>
              <a:t>Turing </a:t>
            </a:r>
            <a:r>
              <a:rPr lang="en-US" dirty="0" err="1"/>
              <a:t>gépet</a:t>
            </a:r>
            <a:r>
              <a:rPr lang="en-US" dirty="0"/>
              <a:t> </a:t>
            </a:r>
            <a:r>
              <a:rPr lang="en-US" dirty="0" err="1"/>
              <a:t>kiegészítjük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r>
              <a:rPr lang="en-US" dirty="0" err="1"/>
              <a:t>további</a:t>
            </a:r>
            <a:r>
              <a:rPr lang="en-US" dirty="0"/>
              <a:t> </a:t>
            </a:r>
            <a:r>
              <a:rPr lang="en-US" dirty="0" err="1" smtClean="0"/>
              <a:t>visszautasító</a:t>
            </a:r>
            <a:r>
              <a:rPr lang="en-US" dirty="0" smtClean="0"/>
              <a:t> </a:t>
            </a:r>
            <a:r>
              <a:rPr lang="en-US" dirty="0" err="1" smtClean="0"/>
              <a:t>állapottal</a:t>
            </a:r>
            <a:r>
              <a:rPr lang="en-US" dirty="0" smtClean="0"/>
              <a:t>. S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további</a:t>
            </a:r>
            <a:r>
              <a:rPr lang="en-US" dirty="0" smtClean="0"/>
              <a:t> </a:t>
            </a:r>
            <a:r>
              <a:rPr lang="en-US" dirty="0" err="1" smtClean="0"/>
              <a:t>szalaggal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err="1" smtClean="0"/>
              <a:t>melyre</a:t>
            </a:r>
            <a:r>
              <a:rPr lang="en-US" dirty="0" smtClean="0"/>
              <a:t> </a:t>
            </a:r>
            <a:r>
              <a:rPr lang="en-US" dirty="0" err="1"/>
              <a:t>felírjuk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összes</a:t>
            </a:r>
            <a:r>
              <a:rPr lang="en-US" dirty="0"/>
              <a:t> </a:t>
            </a:r>
            <a:r>
              <a:rPr lang="en-US" dirty="0" err="1"/>
              <a:t>lehetséges</a:t>
            </a:r>
            <a:r>
              <a:rPr lang="en-US" dirty="0"/>
              <a:t> </a:t>
            </a:r>
            <a:r>
              <a:rPr lang="en-US" dirty="0" err="1" smtClean="0"/>
              <a:t>konfigurációkat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 s </a:t>
            </a:r>
            <a:r>
              <a:rPr lang="en-US" dirty="0" err="1"/>
              <a:t>minden</a:t>
            </a:r>
            <a:r>
              <a:rPr lang="en-US" dirty="0"/>
              <a:t> </a:t>
            </a:r>
            <a:r>
              <a:rPr lang="en-US" dirty="0" err="1"/>
              <a:t>konfiguráció</a:t>
            </a:r>
            <a:r>
              <a:rPr lang="en-US" dirty="0"/>
              <a:t> </a:t>
            </a:r>
            <a:r>
              <a:rPr lang="en-US" dirty="0" err="1"/>
              <a:t>után</a:t>
            </a:r>
            <a:r>
              <a:rPr lang="en-US" dirty="0"/>
              <a:t> </a:t>
            </a:r>
            <a:r>
              <a:rPr lang="en-US" dirty="0" err="1"/>
              <a:t>írunk</a:t>
            </a:r>
            <a:r>
              <a:rPr lang="en-US" dirty="0"/>
              <a:t> </a:t>
            </a:r>
            <a:r>
              <a:rPr lang="en-US" dirty="0" err="1"/>
              <a:t>egy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jelet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pld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dirty="0" smtClean="0"/>
              <a:t>-t</a:t>
            </a:r>
            <a:r>
              <a:rPr lang="en-US" dirty="0"/>
              <a:t>),  </a:t>
            </a:r>
            <a:r>
              <a:rPr lang="en-US" dirty="0" smtClean="0"/>
              <a:t>s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követően</a:t>
            </a:r>
            <a:r>
              <a:rPr lang="en-US" dirty="0" smtClean="0"/>
              <a:t> 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speciális</a:t>
            </a:r>
            <a:r>
              <a:rPr lang="en-US" dirty="0" smtClean="0"/>
              <a:t> </a:t>
            </a:r>
            <a:r>
              <a:rPr lang="en-US" dirty="0" err="1" smtClean="0"/>
              <a:t>elhatárolójelet</a:t>
            </a:r>
            <a:r>
              <a:rPr lang="en-US" dirty="0" smtClean="0"/>
              <a:t>, </a:t>
            </a:r>
            <a:r>
              <a:rPr lang="en-US" dirty="0" err="1" smtClean="0"/>
              <a:t>mely</a:t>
            </a:r>
            <a:r>
              <a:rPr lang="en-US" dirty="0" smtClean="0"/>
              <a:t> </a:t>
            </a:r>
            <a:r>
              <a:rPr lang="en-US" dirty="0" err="1" smtClean="0"/>
              <a:t>elválasztja</a:t>
            </a:r>
            <a:r>
              <a:rPr lang="en-US" dirty="0" smtClean="0"/>
              <a:t> a </a:t>
            </a:r>
            <a:r>
              <a:rPr lang="en-US" dirty="0" err="1" smtClean="0"/>
              <a:t>soron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következő</a:t>
            </a:r>
            <a:r>
              <a:rPr lang="en-US" dirty="0" smtClean="0"/>
              <a:t> </a:t>
            </a:r>
            <a:r>
              <a:rPr lang="en-US" dirty="0" err="1" smtClean="0"/>
              <a:t>konfigurációtól</a:t>
            </a:r>
            <a:r>
              <a:rPr lang="en-US" dirty="0" smtClean="0"/>
              <a:t>.  (</a:t>
            </a:r>
            <a:r>
              <a:rPr lang="en-US" dirty="0" err="1" smtClean="0"/>
              <a:t>Ezen</a:t>
            </a:r>
            <a:r>
              <a:rPr lang="en-US" dirty="0" smtClean="0"/>
              <a:t> </a:t>
            </a:r>
            <a:r>
              <a:rPr lang="en-US" dirty="0" err="1" smtClean="0"/>
              <a:t>szalag</a:t>
            </a:r>
            <a:r>
              <a:rPr lang="en-US" dirty="0" smtClean="0"/>
              <a:t> </a:t>
            </a:r>
            <a:r>
              <a:rPr lang="en-US" dirty="0" err="1" smtClean="0"/>
              <a:t>ábécéje</a:t>
            </a:r>
            <a:r>
              <a:rPr lang="en-US" dirty="0" smtClean="0"/>
              <a:t> </a:t>
            </a:r>
            <a:r>
              <a:rPr lang="en-US" dirty="0" err="1" smtClean="0"/>
              <a:t>tehát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szalagábécéjének</a:t>
            </a:r>
            <a:r>
              <a:rPr lang="en-US" dirty="0" smtClean="0"/>
              <a:t> </a:t>
            </a:r>
            <a:r>
              <a:rPr lang="en-US" dirty="0" err="1" smtClean="0"/>
              <a:t>elemei</a:t>
            </a:r>
            <a:r>
              <a:rPr lang="en-US" dirty="0" smtClean="0"/>
              <a:t> </a:t>
            </a:r>
            <a:r>
              <a:rPr lang="en-US" dirty="0" err="1" smtClean="0"/>
              <a:t>mellett</a:t>
            </a:r>
            <a:r>
              <a:rPr lang="en-US" dirty="0"/>
              <a:t> </a:t>
            </a:r>
            <a:r>
              <a:rPr lang="en-US" dirty="0" err="1" smtClean="0"/>
              <a:t>tehát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további</a:t>
            </a:r>
            <a:r>
              <a:rPr lang="en-US" dirty="0" smtClean="0"/>
              <a:t>  </a:t>
            </a:r>
            <a:r>
              <a:rPr lang="en-US" dirty="0" err="1" smtClean="0"/>
              <a:t>speciális</a:t>
            </a:r>
            <a:r>
              <a:rPr lang="en-US" dirty="0" smtClean="0"/>
              <a:t> </a:t>
            </a:r>
            <a:r>
              <a:rPr lang="en-US" dirty="0" err="1" smtClean="0"/>
              <a:t>jelet</a:t>
            </a:r>
            <a:r>
              <a:rPr lang="en-US" dirty="0" smtClean="0"/>
              <a:t> </a:t>
            </a:r>
            <a:r>
              <a:rPr lang="en-US" dirty="0" err="1" smtClean="0"/>
              <a:t>tartalmaz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szalag</a:t>
            </a:r>
            <a:r>
              <a:rPr lang="en-US" dirty="0" smtClean="0"/>
              <a:t>.)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8335" y="4614798"/>
            <a:ext cx="8678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így</a:t>
            </a:r>
            <a:r>
              <a:rPr lang="en-US" dirty="0" smtClean="0"/>
              <a:t> </a:t>
            </a:r>
            <a:r>
              <a:rPr lang="en-US" dirty="0" err="1" smtClean="0"/>
              <a:t>módosított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 </a:t>
            </a:r>
            <a:r>
              <a:rPr lang="en-US" dirty="0" err="1" smtClean="0"/>
              <a:t>szimulálja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Turing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működését</a:t>
            </a:r>
            <a:r>
              <a:rPr lang="en-US" dirty="0" smtClean="0"/>
              <a:t> a </a:t>
            </a:r>
            <a:r>
              <a:rPr lang="en-US" dirty="0" err="1" smtClean="0"/>
              <a:t>következő</a:t>
            </a:r>
            <a:endParaRPr lang="en-US" dirty="0" smtClean="0"/>
          </a:p>
          <a:p>
            <a:r>
              <a:rPr lang="en-US" dirty="0" err="1"/>
              <a:t>m</a:t>
            </a:r>
            <a:r>
              <a:rPr lang="en-US" dirty="0" err="1" smtClean="0"/>
              <a:t>ódosítással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Szövegdoboz 4"/>
          <p:cNvSpPr txBox="1"/>
          <p:nvPr/>
        </p:nvSpPr>
        <p:spPr>
          <a:xfrm>
            <a:off x="-18573" y="5261129"/>
            <a:ext cx="86869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Minden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egyes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megkeresi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szalagon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konfigurációt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melyben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szimulált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Turing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gép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lépés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van, 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ellenőrzi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konfiguráció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után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következő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elhatárolójel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előtt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0 van-e.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átírja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1-re. Ha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akkor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a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szimuláló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gép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Átmegy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újonnan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felvett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visszautasító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állapotába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leáll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766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26156" y="914400"/>
            <a:ext cx="9111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pontosan</a:t>
            </a:r>
            <a:r>
              <a:rPr lang="en-US" dirty="0" smtClean="0"/>
              <a:t> </a:t>
            </a:r>
            <a:r>
              <a:rPr lang="en-US" dirty="0" err="1" smtClean="0"/>
              <a:t>akkor</a:t>
            </a:r>
            <a:r>
              <a:rPr lang="en-US" dirty="0" smtClean="0"/>
              <a:t> </a:t>
            </a:r>
            <a:r>
              <a:rPr lang="en-US" dirty="0" err="1" smtClean="0"/>
              <a:t>kerül</a:t>
            </a:r>
            <a:r>
              <a:rPr lang="en-US" dirty="0" smtClean="0"/>
              <a:t> a </a:t>
            </a:r>
            <a:r>
              <a:rPr lang="en-US" dirty="0" err="1" smtClean="0"/>
              <a:t>visszautasító</a:t>
            </a:r>
            <a:r>
              <a:rPr lang="en-US" dirty="0" smtClean="0"/>
              <a:t> </a:t>
            </a:r>
            <a:r>
              <a:rPr lang="en-US" dirty="0" err="1" smtClean="0"/>
              <a:t>végállapotba</a:t>
            </a:r>
            <a:r>
              <a:rPr lang="en-US" dirty="0" smtClean="0"/>
              <a:t>, </a:t>
            </a:r>
            <a:r>
              <a:rPr lang="en-US" dirty="0" err="1" smtClean="0"/>
              <a:t>mikor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</a:t>
            </a:r>
            <a:r>
              <a:rPr lang="en-US" dirty="0" err="1" smtClean="0"/>
              <a:t>gép</a:t>
            </a:r>
            <a:endParaRPr lang="en-US" dirty="0" smtClean="0"/>
          </a:p>
          <a:p>
            <a:r>
              <a:rPr lang="en-US" dirty="0" err="1"/>
              <a:t>v</a:t>
            </a:r>
            <a:r>
              <a:rPr lang="en-US" dirty="0" err="1" smtClean="0"/>
              <a:t>égtelen</a:t>
            </a:r>
            <a:r>
              <a:rPr lang="en-US" dirty="0" smtClean="0"/>
              <a:t> </a:t>
            </a:r>
            <a:r>
              <a:rPr lang="en-US" dirty="0" err="1" smtClean="0"/>
              <a:t>ciklusba</a:t>
            </a:r>
            <a:r>
              <a:rPr lang="en-US" dirty="0" smtClean="0"/>
              <a:t> </a:t>
            </a:r>
            <a:r>
              <a:rPr lang="en-US" dirty="0" err="1" smtClean="0"/>
              <a:t>esik</a:t>
            </a:r>
            <a:r>
              <a:rPr lang="en-US" dirty="0" smtClean="0"/>
              <a:t>. </a:t>
            </a:r>
            <a:r>
              <a:rPr lang="en-US" dirty="0" err="1" smtClean="0"/>
              <a:t>Valóban</a:t>
            </a:r>
            <a:r>
              <a:rPr lang="en-US" dirty="0" smtClean="0"/>
              <a:t>, ha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eredeti</a:t>
            </a:r>
            <a:r>
              <a:rPr lang="en-US" dirty="0" smtClean="0"/>
              <a:t> </a:t>
            </a:r>
            <a:r>
              <a:rPr lang="en-US" dirty="0" err="1" smtClean="0"/>
              <a:t>gép</a:t>
            </a:r>
            <a:r>
              <a:rPr lang="en-US" dirty="0" smtClean="0"/>
              <a:t> </a:t>
            </a:r>
            <a:r>
              <a:rPr lang="en-US" dirty="0" err="1" smtClean="0"/>
              <a:t>elér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egyszer</a:t>
            </a:r>
            <a:r>
              <a:rPr lang="en-US" dirty="0" smtClean="0"/>
              <a:t> </a:t>
            </a:r>
            <a:r>
              <a:rPr lang="en-US" dirty="0" err="1" smtClean="0"/>
              <a:t>smétlődő</a:t>
            </a:r>
            <a:r>
              <a:rPr lang="en-US" dirty="0" smtClean="0"/>
              <a:t> </a:t>
            </a:r>
            <a:r>
              <a:rPr lang="en-US" dirty="0" err="1" smtClean="0"/>
              <a:t>konfigurációt</a:t>
            </a:r>
            <a:r>
              <a:rPr lang="en-US" dirty="0" smtClean="0"/>
              <a:t>, 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kkor</a:t>
            </a:r>
            <a:r>
              <a:rPr lang="en-US" dirty="0" smtClean="0"/>
              <a:t> </a:t>
            </a:r>
            <a:r>
              <a:rPr lang="en-US" dirty="0" err="1" smtClean="0"/>
              <a:t>ezt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ismétlődést</a:t>
            </a:r>
            <a:r>
              <a:rPr lang="en-US" dirty="0" smtClean="0"/>
              <a:t> </a:t>
            </a:r>
            <a:r>
              <a:rPr lang="en-US" dirty="0" err="1" smtClean="0"/>
              <a:t>végtelen</a:t>
            </a:r>
            <a:r>
              <a:rPr lang="en-US" dirty="0" smtClean="0"/>
              <a:t> </a:t>
            </a:r>
            <a:r>
              <a:rPr lang="en-US" dirty="0" err="1" smtClean="0"/>
              <a:t>sokszor</a:t>
            </a:r>
            <a:r>
              <a:rPr lang="en-US" dirty="0" smtClean="0"/>
              <a:t> meg </a:t>
            </a:r>
            <a:r>
              <a:rPr lang="en-US" dirty="0" err="1" smtClean="0"/>
              <a:t>fogja</a:t>
            </a:r>
            <a:r>
              <a:rPr lang="en-US" dirty="0" smtClean="0"/>
              <a:t> </a:t>
            </a:r>
            <a:r>
              <a:rPr lang="en-US" dirty="0" err="1" smtClean="0"/>
              <a:t>ismételni</a:t>
            </a:r>
            <a:r>
              <a:rPr lang="en-US" dirty="0" smtClean="0"/>
              <a:t>. </a:t>
            </a:r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 err="1" smtClean="0"/>
              <a:t>esetben</a:t>
            </a:r>
            <a:r>
              <a:rPr lang="en-US" dirty="0" smtClean="0"/>
              <a:t> </a:t>
            </a:r>
            <a:r>
              <a:rPr lang="en-US" dirty="0" err="1" smtClean="0"/>
              <a:t>viszont</a:t>
            </a:r>
            <a:r>
              <a:rPr lang="en-US" dirty="0" smtClean="0"/>
              <a:t> a 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tartszó</a:t>
            </a:r>
            <a:r>
              <a:rPr lang="en-US" dirty="0" smtClean="0"/>
              <a:t>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eleme</a:t>
            </a:r>
            <a:r>
              <a:rPr lang="en-US" dirty="0" smtClean="0"/>
              <a:t> a </a:t>
            </a:r>
            <a:r>
              <a:rPr lang="en-US" dirty="0" err="1" smtClean="0"/>
              <a:t>nyelvnek</a:t>
            </a:r>
            <a:r>
              <a:rPr lang="en-US" dirty="0" smtClean="0"/>
              <a:t>. </a:t>
            </a:r>
            <a:r>
              <a:rPr lang="en-US" dirty="0" err="1" smtClean="0"/>
              <a:t>Ezzel</a:t>
            </a:r>
            <a:r>
              <a:rPr lang="en-US" dirty="0" smtClean="0"/>
              <a:t> a </a:t>
            </a:r>
            <a:r>
              <a:rPr lang="en-US" dirty="0" err="1" smtClean="0"/>
              <a:t>bizonyítást</a:t>
            </a:r>
            <a:r>
              <a:rPr lang="en-US" dirty="0" smtClean="0"/>
              <a:t> </a:t>
            </a:r>
            <a:r>
              <a:rPr lang="en-US" dirty="0" err="1" smtClean="0"/>
              <a:t>befejeztük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115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Előadásaim főiskola\Számtud Falucskai\szamitaselmelet-page-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48" y="0"/>
            <a:ext cx="918324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700"/>
            <a:ext cx="9144000" cy="58166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743200" y="4277296"/>
            <a:ext cx="32784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VÉGE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618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Előadásaim főiskola\Számtud Falucskai\ea_02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69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3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Előadásaim főiskola\Számtud Falucskai\ea_03-pag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0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Előadásaim főiskola\Számtud Falucskai\ea_03-page-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34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589</TotalTime>
  <Words>1299</Words>
  <Application>Microsoft Office PowerPoint</Application>
  <PresentationFormat>Diavetítés a képernyőre (4:3 oldalarány)</PresentationFormat>
  <Paragraphs>368</Paragraphs>
  <Slides>64</Slides>
  <Notes>1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64</vt:i4>
      </vt:variant>
    </vt:vector>
  </HeadingPairs>
  <TitlesOfParts>
    <vt:vector size="66" baseType="lpstr">
      <vt:lpstr>Áramlás</vt:lpstr>
      <vt:lpstr>Dokumentum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pc</dc:creator>
  <cp:lastModifiedBy>User</cp:lastModifiedBy>
  <cp:revision>83</cp:revision>
  <dcterms:created xsi:type="dcterms:W3CDTF">2015-02-05T22:16:04Z</dcterms:created>
  <dcterms:modified xsi:type="dcterms:W3CDTF">2021-02-06T20:02:15Z</dcterms:modified>
</cp:coreProperties>
</file>